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2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3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716" r:id="rId4"/>
    <p:sldMasterId id="2147483728" r:id="rId5"/>
    <p:sldMasterId id="2147483740" r:id="rId6"/>
    <p:sldMasterId id="2147483765" r:id="rId7"/>
    <p:sldMasterId id="2147483779" r:id="rId8"/>
    <p:sldMasterId id="2147483793" r:id="rId9"/>
    <p:sldMasterId id="2147483807" r:id="rId10"/>
    <p:sldMasterId id="2147483819" r:id="rId11"/>
    <p:sldMasterId id="2147483833" r:id="rId12"/>
    <p:sldMasterId id="2147483847" r:id="rId13"/>
    <p:sldMasterId id="2147483859" r:id="rId14"/>
  </p:sldMasterIdLst>
  <p:notesMasterIdLst>
    <p:notesMasterId r:id="rId53"/>
  </p:notesMasterIdLst>
  <p:sldIdLst>
    <p:sldId id="272" r:id="rId15"/>
    <p:sldId id="271" r:id="rId16"/>
    <p:sldId id="256" r:id="rId17"/>
    <p:sldId id="264" r:id="rId18"/>
    <p:sldId id="274" r:id="rId19"/>
    <p:sldId id="273" r:id="rId20"/>
    <p:sldId id="259" r:id="rId21"/>
    <p:sldId id="257" r:id="rId22"/>
    <p:sldId id="268" r:id="rId23"/>
    <p:sldId id="261" r:id="rId24"/>
    <p:sldId id="293" r:id="rId25"/>
    <p:sldId id="294" r:id="rId26"/>
    <p:sldId id="276" r:id="rId27"/>
    <p:sldId id="277" r:id="rId28"/>
    <p:sldId id="295" r:id="rId29"/>
    <p:sldId id="265" r:id="rId30"/>
    <p:sldId id="269" r:id="rId31"/>
    <p:sldId id="278" r:id="rId32"/>
    <p:sldId id="297" r:id="rId33"/>
    <p:sldId id="296" r:id="rId34"/>
    <p:sldId id="280" r:id="rId35"/>
    <p:sldId id="281" r:id="rId36"/>
    <p:sldId id="279" r:id="rId37"/>
    <p:sldId id="298" r:id="rId38"/>
    <p:sldId id="299" r:id="rId39"/>
    <p:sldId id="300" r:id="rId40"/>
    <p:sldId id="301" r:id="rId41"/>
    <p:sldId id="303" r:id="rId42"/>
    <p:sldId id="282" r:id="rId43"/>
    <p:sldId id="288" r:id="rId44"/>
    <p:sldId id="283" r:id="rId45"/>
    <p:sldId id="284" r:id="rId46"/>
    <p:sldId id="285" r:id="rId47"/>
    <p:sldId id="302" r:id="rId48"/>
    <p:sldId id="304" r:id="rId49"/>
    <p:sldId id="289" r:id="rId50"/>
    <p:sldId id="291" r:id="rId51"/>
    <p:sldId id="292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CAF1"/>
    <a:srgbClr val="CB91A4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7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4EF4E-86B4-42B3-87CE-57474146C17A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AFC84-F061-4983-8293-FCDCD9040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22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As you move to the next phase of your career I want you to keep a few things in mind 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2910C1A-E017-4296-B349-5088C6F2042E}" type="slidenum">
              <a:rPr lang="en-US" altLang="en-US" sz="1200">
                <a:solidFill>
                  <a:prstClr val="black"/>
                </a:solidFill>
                <a:latin typeface="Garamond" pitchFamily="18" charset="0"/>
              </a:rPr>
              <a:pPr eaLnBrk="1" hangingPunct="1"/>
              <a:t>1</a:t>
            </a:fld>
            <a:endParaRPr lang="en-US" altLang="en-US" sz="1200">
              <a:solidFill>
                <a:prstClr val="black"/>
              </a:solidFill>
              <a:latin typeface="Garamond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84A5FE-F5FC-466E-A19F-4DCC9A21FDD8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64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84A5FE-F5FC-466E-A19F-4DCC9A21FDD8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64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23363-DD86-441C-874D-AFCA08CFBB9A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E0446-4DB4-4AD4-9F0A-98966E22D8F0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46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E0446-4DB4-4AD4-9F0A-98966E22D8F0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00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23363-DD86-441C-874D-AFCA08CFBB9A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46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0701026-B7C7-46CF-80CF-3F2BB48FE47F}" type="slidenum">
              <a:rPr lang="en-US" altLang="en-US">
                <a:solidFill>
                  <a:prstClr val="white"/>
                </a:solidFill>
              </a:rPr>
              <a:pPr/>
              <a:t>28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B88C-062D-4881-B334-AAD35C8AEF3E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D8562-87E5-45ED-8EC3-1F664BBD1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19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B88C-062D-4881-B334-AAD35C8AEF3E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D8562-87E5-45ED-8EC3-1F664BBD1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258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F284E4-8BD2-4326-86A1-B6403ED5E3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406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52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CE71EBA-9C9D-4929-AFC3-17052EB18B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9729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AA330D-AD49-4451-99FC-5E69E664E0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5307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E6F41-B9DC-47DB-B576-44680D131F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607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F3CA3-2F95-4D9D-8078-E03F04A221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2664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571FBB-E1E5-4C9D-B040-220DA13323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599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4B217-5077-4BB9-9AA8-EED2847266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48106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1A5AB7-5D93-453E-9277-D5EBD84125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1041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27AE6-035B-48DA-85E2-AF15742AE7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4299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8CBF7-0AE1-402C-9A26-FC68A2CEB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91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B88C-062D-4881-B334-AAD35C8AEF3E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D8562-87E5-45ED-8EC3-1F664BBD1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1396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60289-74C1-4C65-9CF7-B16D3A3AB4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4571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AD7FB-2F63-426C-A2DE-77A7CF931E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6720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2D96B-A6B0-4F6D-B06B-063EAA32D8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2070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F284E4-8BD2-4326-86A1-B6403ED5E3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404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4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CE71EBA-9C9D-4929-AFC3-17052EB18B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7189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B88C-062D-4881-B334-AAD35C8AEF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D8562-87E5-45ED-8EC3-1F664BBD1F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4873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B88C-062D-4881-B334-AAD35C8AEF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D8562-87E5-45ED-8EC3-1F664BBD1F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6555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B88C-062D-4881-B334-AAD35C8AEF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D8562-87E5-45ED-8EC3-1F664BBD1F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0923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B88C-062D-4881-B334-AAD35C8AEF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D8562-87E5-45ED-8EC3-1F664BBD1F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94390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B88C-062D-4881-B334-AAD35C8AEF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D8562-87E5-45ED-8EC3-1F664BBD1F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88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AA330D-AD49-4451-99FC-5E69E664E0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14576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B88C-062D-4881-B334-AAD35C8AEF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D8562-87E5-45ED-8EC3-1F664BBD1F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4144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B88C-062D-4881-B334-AAD35C8AEF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D8562-87E5-45ED-8EC3-1F664BBD1F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5588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B88C-062D-4881-B334-AAD35C8AEF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D8562-87E5-45ED-8EC3-1F664BBD1F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1757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B88C-062D-4881-B334-AAD35C8AEF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D8562-87E5-45ED-8EC3-1F664BBD1F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86419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B88C-062D-4881-B334-AAD35C8AEF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D8562-87E5-45ED-8EC3-1F664BBD1F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1682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B88C-062D-4881-B334-AAD35C8AEF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D8562-87E5-45ED-8EC3-1F664BBD1F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93070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AA330D-AD49-4451-99FC-5E69E664E0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342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E6F41-B9DC-47DB-B576-44680D131F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6353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F3CA3-2F95-4D9D-8078-E03F04A221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5144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571FBB-E1E5-4C9D-B040-220DA13323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342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E6F41-B9DC-47DB-B576-44680D131F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43749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4B217-5077-4BB9-9AA8-EED2847266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56645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1A5AB7-5D93-453E-9277-D5EBD84125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6031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27AE6-035B-48DA-85E2-AF15742AE7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1220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8CBF7-0AE1-402C-9A26-FC68A2CEB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0229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60289-74C1-4C65-9CF7-B16D3A3AB4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2649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AD7FB-2F63-426C-A2DE-77A7CF931E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13606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2D96B-A6B0-4F6D-B06B-063EAA32D8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2242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F284E4-8BD2-4326-86A1-B6403ED5E3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05020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4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CE71EBA-9C9D-4929-AFC3-17052EB18B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6247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AA330D-AD49-4451-99FC-5E69E664E0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400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F3CA3-2F95-4D9D-8078-E03F04A221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22877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E6F41-B9DC-47DB-B576-44680D131F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485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F3CA3-2F95-4D9D-8078-E03F04A221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8903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571FBB-E1E5-4C9D-B040-220DA13323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0947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4B217-5077-4BB9-9AA8-EED2847266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4520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1A5AB7-5D93-453E-9277-D5EBD84125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51967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27AE6-035B-48DA-85E2-AF15742AE7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0837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8CBF7-0AE1-402C-9A26-FC68A2CEB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894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60289-74C1-4C65-9CF7-B16D3A3AB4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8728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AD7FB-2F63-426C-A2DE-77A7CF931E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03187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2D96B-A6B0-4F6D-B06B-063EAA32D8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744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571FBB-E1E5-4C9D-B040-220DA13323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8157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F284E4-8BD2-4326-86A1-B6403ED5E3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48004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CE71EBA-9C9D-4929-AFC3-17052EB18B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1212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8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09663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99451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5049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37958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03430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9142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74562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3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9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4B217-5077-4BB9-9AA8-EED2847266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2316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055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8238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2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2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80309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5538435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539569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501733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817807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721587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355660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765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1A5AB7-5D93-453E-9277-D5EBD84125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2147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449684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772745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86882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12970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1275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27AE6-035B-48DA-85E2-AF15742AE7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739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8CBF7-0AE1-402C-9A26-FC68A2CEB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27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B88C-062D-4881-B334-AAD35C8AEF3E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D8562-87E5-45ED-8EC3-1F664BBD1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1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60289-74C1-4C65-9CF7-B16D3A3AB4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64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AD7FB-2F63-426C-A2DE-77A7CF931E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95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2D96B-A6B0-4F6D-B06B-063EAA32D8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0100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F284E4-8BD2-4326-86A1-B6403ED5E3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612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704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CE71EBA-9C9D-4929-AFC3-17052EB18B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759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685905"/>
            <a:ext cx="600075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3843981"/>
            <a:ext cx="48006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330D-AD49-4451-99FC-5E69E664E0F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8467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87" y="91652"/>
            <a:ext cx="456049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80" y="32385"/>
            <a:ext cx="3639742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129" y="609707"/>
            <a:ext cx="325754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833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6F41-B9DC-47DB-B576-44680D131F7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05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15" y="2006600"/>
            <a:ext cx="64008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495800"/>
            <a:ext cx="64008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3CA3-2F95-4D9D-8078-E03F04A221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639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218" y="685906"/>
            <a:ext cx="3703241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59" y="685801"/>
            <a:ext cx="370085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1FBB-E1E5-4C9D-B040-220DA133230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451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685800"/>
            <a:ext cx="348734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18" y="1270529"/>
            <a:ext cx="3703241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358" y="685800"/>
            <a:ext cx="349885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10" y="1262062"/>
            <a:ext cx="3696891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4B217-5077-4BB9-9AA8-EED28472660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429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B88C-062D-4881-B334-AAD35C8AEF3E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D8562-87E5-45ED-8EC3-1F664BBD1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587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A5AB7-5D93-453E-9277-D5EBD84125B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22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27AE6-035B-48DA-85E2-AF15742AE78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3198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685800"/>
            <a:ext cx="27432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70" y="685800"/>
            <a:ext cx="44577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2209918"/>
            <a:ext cx="2743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8CBF7-0AE1-402C-9A26-FC68A2CEB07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341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447800"/>
            <a:ext cx="451485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818" y="914400"/>
            <a:ext cx="2460731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11" y="2777067"/>
            <a:ext cx="4516041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60289-74C1-4C65-9CF7-B16D3A3AB43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808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2" y="533400"/>
            <a:ext cx="8114109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843867"/>
            <a:ext cx="6228158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7D59A7-EFB8-4227-A80F-5BC4B09624ED}" type="slidenum">
              <a:rPr lang="en-US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6188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1" y="4114800"/>
            <a:ext cx="6401991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7D59A7-EFB8-4227-A80F-5BC4B09624ED}" type="slidenum">
              <a:rPr lang="en-US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0774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117" y="685800"/>
            <a:ext cx="6858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3429000"/>
            <a:ext cx="64008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301186"/>
            <a:ext cx="64008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7D59A7-EFB8-4227-A80F-5BC4B09624ED}" type="slidenum">
              <a:rPr lang="en-US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98333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3429000"/>
            <a:ext cx="64008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216" y="5132981"/>
            <a:ext cx="640199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7D59A7-EFB8-4227-A80F-5BC4B09624ED}" type="slidenum">
              <a:rPr lang="en-US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73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85800"/>
            <a:ext cx="6858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215" y="3928534"/>
            <a:ext cx="64008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215" y="4978400"/>
            <a:ext cx="64008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7D59A7-EFB8-4227-A80F-5BC4B09624ED}" type="slidenum">
              <a:rPr lang="en-US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28878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215" y="4766851"/>
            <a:ext cx="64008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7D59A7-EFB8-4227-A80F-5BC4B09624ED}" type="slidenum">
              <a:rPr lang="en-US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941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B88C-062D-4881-B334-AAD35C8AEF3E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D8562-87E5-45ED-8EC3-1F664BBD1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139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D7FB-2F63-426C-A2DE-77A7CF931E3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0913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685800"/>
            <a:ext cx="154305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85800"/>
            <a:ext cx="58674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D96B-A6B0-4F6D-B06B-063EAA32D81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1156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621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3884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3996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390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2187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416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8937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927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B88C-062D-4881-B334-AAD35C8AEF3E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D8562-87E5-45ED-8EC3-1F664BBD1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927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4195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6131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168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97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015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8228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9531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2575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26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346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B88C-062D-4881-B334-AAD35C8AEF3E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D8562-87E5-45ED-8EC3-1F664BBD1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808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390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955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934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4605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verOverla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194102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5400" dirty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ea typeface="ＭＳ Ｐゴシック" pitchFamily="34" charset="-128"/>
                </a:rPr>
                <a:t>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D0FA58-F65D-45BC-AD11-82C0970BC4EB}" type="datetimeFigureOut">
              <a:rPr lang="en-US" altLang="en-US">
                <a:solidFill>
                  <a:srgbClr val="ECE9C6"/>
                </a:solidFill>
              </a:rPr>
              <a:pPr/>
              <a:t>5/8/2018</a:t>
            </a:fld>
            <a:endParaRPr lang="en-US" altLang="en-US">
              <a:solidFill>
                <a:srgbClr val="ECE9C6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ECE9C6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AD9A83-8C9D-4550-AAC4-E90CDC60A01A}" type="slidenum">
              <a:rPr lang="en-US" altLang="en-US">
                <a:solidFill>
                  <a:srgbClr val="ECE9C6"/>
                </a:solidFill>
              </a:rPr>
              <a:pPr/>
              <a:t>‹#›</a:t>
            </a:fld>
            <a:endParaRPr lang="en-US" altLang="en-US">
              <a:solidFill>
                <a:srgbClr val="ECE9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711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173198" y="1392240"/>
            <a:ext cx="6778625" cy="923330"/>
            <a:chOff x="1172584" y="1381459"/>
            <a:chExt cx="6779110" cy="922735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226" cy="922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400" smtClean="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5BBD76-29DF-4C85-B963-4969301297DC}" type="datetimeFigureOut">
              <a:rPr lang="en-US" altLang="en-US">
                <a:solidFill>
                  <a:srgbClr val="895D1D"/>
                </a:solidFill>
              </a:rPr>
              <a:pPr/>
              <a:t>5/8/2018</a:t>
            </a:fld>
            <a:endParaRPr lang="en-US" altLang="en-US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D6DA0-4562-43CE-97D0-9A109310FFCA}" type="slidenum">
              <a:rPr lang="en-US" altLang="en-US">
                <a:solidFill>
                  <a:srgbClr val="895D1D"/>
                </a:solidFill>
              </a:rPr>
              <a:pPr/>
              <a:t>‹#›</a:t>
            </a:fld>
            <a:endParaRPr lang="en-US" altLang="en-US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11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verOverl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98" y="2887665"/>
            <a:ext cx="6778625" cy="923330"/>
            <a:chOff x="1172584" y="1381459"/>
            <a:chExt cx="6779110" cy="922735"/>
          </a:xfrm>
        </p:grpSpPr>
        <p:sp>
          <p:nvSpPr>
            <p:cNvPr id="6" name="TextBox 9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226" cy="922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400" smtClean="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74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83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30F2DD-E127-4C87-B04B-48FBBAF85EFB}" type="datetimeFigureOut">
              <a:rPr lang="en-US" altLang="en-US">
                <a:solidFill>
                  <a:srgbClr val="895D1D"/>
                </a:solidFill>
              </a:rPr>
              <a:pPr/>
              <a:t>5/8/2018</a:t>
            </a:fld>
            <a:endParaRPr lang="en-US" altLang="en-US">
              <a:solidFill>
                <a:srgbClr val="895D1D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95D1D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2322A-DE1D-458A-A333-25264F310CB7}" type="slidenum">
              <a:rPr lang="en-US" altLang="en-US">
                <a:solidFill>
                  <a:srgbClr val="895D1D"/>
                </a:solidFill>
              </a:rPr>
              <a:pPr/>
              <a:t>‹#›</a:t>
            </a:fld>
            <a:endParaRPr lang="en-US" altLang="en-US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53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98" y="1392240"/>
            <a:ext cx="6778625" cy="923330"/>
            <a:chOff x="1172584" y="1381459"/>
            <a:chExt cx="6779110" cy="922735"/>
          </a:xfrm>
        </p:grpSpPr>
        <p:sp>
          <p:nvSpPr>
            <p:cNvPr id="6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226" cy="922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400" smtClean="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BAF9E888-736F-489D-8FC4-7E0589E217AA}" type="datetimeFigureOut">
              <a:rPr lang="en-US" altLang="en-US">
                <a:solidFill>
                  <a:srgbClr val="895D1D"/>
                </a:solidFill>
              </a:rPr>
              <a:pPr/>
              <a:t>5/8/2018</a:t>
            </a:fld>
            <a:endParaRPr lang="en-US" altLang="en-US">
              <a:solidFill>
                <a:srgbClr val="895D1D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95D1D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A8718D55-F253-4664-85A0-6B81AF481E38}" type="slidenum">
              <a:rPr lang="en-US" altLang="en-US">
                <a:solidFill>
                  <a:srgbClr val="895D1D"/>
                </a:solidFill>
              </a:rPr>
              <a:pPr/>
              <a:t>‹#›</a:t>
            </a:fld>
            <a:endParaRPr lang="en-US" altLang="en-US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9023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1173198" y="1392240"/>
            <a:ext cx="6778625" cy="923330"/>
            <a:chOff x="1172584" y="1381459"/>
            <a:chExt cx="6779110" cy="922735"/>
          </a:xfrm>
        </p:grpSpPr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226" cy="922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400" smtClean="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7E9C31-15FC-4171-88DF-E0A04000FA55}" type="datetimeFigureOut">
              <a:rPr lang="en-US" altLang="en-US">
                <a:solidFill>
                  <a:srgbClr val="895D1D"/>
                </a:solidFill>
              </a:rPr>
              <a:pPr/>
              <a:t>5/8/2018</a:t>
            </a:fld>
            <a:endParaRPr lang="en-US" altLang="en-US">
              <a:solidFill>
                <a:srgbClr val="895D1D"/>
              </a:solidFill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95D1D"/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990369-6CE8-4956-A907-1787964F6910}" type="slidenum">
              <a:rPr lang="en-US" altLang="en-US">
                <a:solidFill>
                  <a:srgbClr val="895D1D"/>
                </a:solidFill>
              </a:rPr>
              <a:pPr/>
              <a:t>‹#›</a:t>
            </a:fld>
            <a:endParaRPr lang="en-US" altLang="en-US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026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173198" y="1392240"/>
            <a:ext cx="6778625" cy="923330"/>
            <a:chOff x="1172584" y="1381459"/>
            <a:chExt cx="6779110" cy="922735"/>
          </a:xfrm>
        </p:grpSpPr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226" cy="922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400" smtClean="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7840DA-0759-4E01-9A1F-C987267B70B8}" type="datetimeFigureOut">
              <a:rPr lang="en-US" altLang="en-US">
                <a:solidFill>
                  <a:srgbClr val="895D1D"/>
                </a:solidFill>
              </a:rPr>
              <a:pPr/>
              <a:t>5/8/2018</a:t>
            </a:fld>
            <a:endParaRPr lang="en-US" altLang="en-US">
              <a:solidFill>
                <a:srgbClr val="895D1D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95D1D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F20C7-B664-4FFE-80F6-859F0704AA31}" type="slidenum">
              <a:rPr lang="en-US" altLang="en-US">
                <a:solidFill>
                  <a:srgbClr val="895D1D"/>
                </a:solidFill>
              </a:rPr>
              <a:pPr/>
              <a:t>‹#›</a:t>
            </a:fld>
            <a:endParaRPr lang="en-US" altLang="en-US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264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B88C-062D-4881-B334-AAD35C8AEF3E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D8562-87E5-45ED-8EC3-1F664BBD1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054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B88B58-E916-4BB5-B4F0-862F033619EE}" type="datetimeFigureOut">
              <a:rPr lang="en-US" altLang="en-US">
                <a:solidFill>
                  <a:srgbClr val="895D1D"/>
                </a:solidFill>
              </a:rPr>
              <a:pPr/>
              <a:t>5/8/2018</a:t>
            </a:fld>
            <a:endParaRPr lang="en-US" altLang="en-US">
              <a:solidFill>
                <a:srgbClr val="895D1D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95D1D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006AD9-7BC1-4B08-9B4D-C131FB7B686A}" type="slidenum">
              <a:rPr lang="en-US" altLang="en-US">
                <a:solidFill>
                  <a:srgbClr val="895D1D"/>
                </a:solidFill>
              </a:rPr>
              <a:pPr/>
              <a:t>‹#›</a:t>
            </a:fld>
            <a:endParaRPr lang="en-US" altLang="en-US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651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615" y="1678263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36" y="559466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619" y="3603881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9D16FB-1B51-4006-A286-696F51FBEF20}" type="datetimeFigureOut">
              <a:rPr lang="en-US" altLang="en-US">
                <a:solidFill>
                  <a:srgbClr val="895D1D"/>
                </a:solidFill>
              </a:rPr>
              <a:pPr/>
              <a:t>5/8/2018</a:t>
            </a:fld>
            <a:endParaRPr lang="en-US" altLang="en-US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553F3-2D14-4917-AF76-EB17F5B4910F}" type="slidenum">
              <a:rPr lang="en-US" altLang="en-US">
                <a:solidFill>
                  <a:srgbClr val="895D1D"/>
                </a:solidFill>
              </a:rPr>
              <a:pPr/>
              <a:t>‹#›</a:t>
            </a:fld>
            <a:endParaRPr lang="en-US" altLang="en-US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069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2" y="466889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4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91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CA56FA-998E-4994-AC50-CB53285999BA}" type="datetimeFigureOut">
              <a:rPr lang="en-US" altLang="en-US">
                <a:solidFill>
                  <a:srgbClr val="895D1D"/>
                </a:solidFill>
              </a:rPr>
              <a:pPr/>
              <a:t>5/8/2018</a:t>
            </a:fld>
            <a:endParaRPr lang="en-US" altLang="en-US">
              <a:solidFill>
                <a:srgbClr val="895D1D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95D1D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18AF4-5A99-477F-87E0-5F236A65CEC1}" type="slidenum">
              <a:rPr lang="en-US" altLang="en-US">
                <a:solidFill>
                  <a:srgbClr val="895D1D"/>
                </a:solidFill>
              </a:rPr>
              <a:pPr/>
              <a:t>‹#›</a:t>
            </a:fld>
            <a:endParaRPr lang="en-US" altLang="en-US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5099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173198" y="1392240"/>
            <a:ext cx="6778625" cy="923330"/>
            <a:chOff x="1172584" y="1381459"/>
            <a:chExt cx="6779110" cy="922735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073" y="1381459"/>
              <a:ext cx="877226" cy="922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400" smtClean="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8BCCC4-1359-4AFC-9CF6-25956E56870F}" type="datetimeFigureOut">
              <a:rPr lang="en-US" altLang="en-US">
                <a:solidFill>
                  <a:srgbClr val="895D1D"/>
                </a:solidFill>
              </a:rPr>
              <a:pPr/>
              <a:t>5/8/2018</a:t>
            </a:fld>
            <a:endParaRPr lang="en-US" altLang="en-US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F053F-DCFC-4EE8-8C82-C9840FF3B020}" type="slidenum">
              <a:rPr lang="en-US" altLang="en-US">
                <a:solidFill>
                  <a:srgbClr val="895D1D"/>
                </a:solidFill>
              </a:rPr>
              <a:pPr/>
              <a:t>‹#›</a:t>
            </a:fld>
            <a:endParaRPr lang="en-US" altLang="en-US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357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 rot="5400000">
            <a:off x="3908480" y="2880856"/>
            <a:ext cx="5481637" cy="923330"/>
            <a:chOff x="1815339" y="1380964"/>
            <a:chExt cx="5480154" cy="924321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4147153" y="1380964"/>
              <a:ext cx="876926" cy="92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400" smtClean="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600" y="559466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523" y="849923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E9B054-B25E-4001-AF81-78F304E7BB81}" type="datetimeFigureOut">
              <a:rPr lang="en-US" altLang="en-US">
                <a:solidFill>
                  <a:srgbClr val="895D1D"/>
                </a:solidFill>
              </a:rPr>
              <a:pPr/>
              <a:t>5/8/2018</a:t>
            </a:fld>
            <a:endParaRPr lang="en-US" altLang="en-US">
              <a:solidFill>
                <a:srgbClr val="895D1D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95D1D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325A5F-2C12-4965-8AC2-1739CFD19B39}" type="slidenum">
              <a:rPr lang="en-US" altLang="en-US">
                <a:solidFill>
                  <a:srgbClr val="895D1D"/>
                </a:solidFill>
              </a:rPr>
              <a:pPr/>
              <a:t>‹#›</a:t>
            </a:fld>
            <a:endParaRPr lang="en-US" altLang="en-US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5543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ptback-0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56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35" y="1435315"/>
            <a:ext cx="5776975" cy="2148634"/>
          </a:xfrm>
        </p:spPr>
        <p:txBody>
          <a:bodyPr anchor="t">
            <a:normAutofit/>
          </a:bodyPr>
          <a:lstStyle>
            <a:lvl1pPr algn="l">
              <a:lnSpc>
                <a:spcPts val="4800"/>
              </a:lnSpc>
              <a:defRPr sz="4500" b="1">
                <a:solidFill>
                  <a:srgbClr val="FFFFFF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05803"/>
            <a:ext cx="4681000" cy="1791975"/>
          </a:xfrm>
        </p:spPr>
        <p:txBody>
          <a:bodyPr>
            <a:normAutofit/>
          </a:bodyPr>
          <a:lstStyle>
            <a:lvl1pPr marL="0" indent="0" algn="l">
              <a:lnSpc>
                <a:spcPts val="2700"/>
              </a:lnSpc>
              <a:buNone/>
              <a:defRPr sz="23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9615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AA330D-AD49-4451-99FC-5E69E664E0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9885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E6F41-B9DC-47DB-B576-44680D131F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884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F3CA3-2F95-4D9D-8078-E03F04A221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532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571FBB-E1E5-4C9D-B040-220DA13323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250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B88C-062D-4881-B334-AAD35C8AEF3E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D8562-87E5-45ED-8EC3-1F664BBD1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040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4B217-5077-4BB9-9AA8-EED2847266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684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1A5AB7-5D93-453E-9277-D5EBD84125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353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27AE6-035B-48DA-85E2-AF15742AE7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4739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8CBF7-0AE1-402C-9A26-FC68A2CEB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5527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60289-74C1-4C65-9CF7-B16D3A3AB4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787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AD7FB-2F63-426C-A2DE-77A7CF931E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4342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2D96B-A6B0-4F6D-B06B-063EAA32D8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66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F284E4-8BD2-4326-86A1-B6403ED5E3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0485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54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CE71EBA-9C9D-4929-AFC3-17052EB18B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9068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AA330D-AD49-4451-99FC-5E69E664E0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912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B88C-062D-4881-B334-AAD35C8AEF3E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D8562-87E5-45ED-8EC3-1F664BBD1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666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E6F41-B9DC-47DB-B576-44680D131F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3924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F3CA3-2F95-4D9D-8078-E03F04A221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975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571FBB-E1E5-4C9D-B040-220DA13323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679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4B217-5077-4BB9-9AA8-EED2847266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5952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1A5AB7-5D93-453E-9277-D5EBD84125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4408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27AE6-035B-48DA-85E2-AF15742AE7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6752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8CBF7-0AE1-402C-9A26-FC68A2CEB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3840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60289-74C1-4C65-9CF7-B16D3A3AB4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8849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AD7FB-2F63-426C-A2DE-77A7CF931E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7783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2D96B-A6B0-4F6D-B06B-063EAA32D8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92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3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7B88C-062D-4881-B334-AAD35C8AEF3E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D8562-87E5-45ED-8EC3-1F664BBD1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929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7B88C-062D-4881-B334-AAD35C8AEF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D8562-87E5-45ED-8EC3-1F664BBD1F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6627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7D59A7-EFB8-4227-A80F-5BC4B09624ED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304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7D59A7-EFB8-4227-A80F-5BC4B09624ED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70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7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7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7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1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44463" cy="6858000"/>
          </a:xfrm>
          <a:prstGeom prst="rect">
            <a:avLst/>
          </a:prstGeom>
          <a:solidFill>
            <a:srgbClr val="0054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sz="140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144463" cy="1198563"/>
          </a:xfrm>
          <a:prstGeom prst="rect">
            <a:avLst/>
          </a:prstGeom>
          <a:solidFill>
            <a:srgbClr val="FFCE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sz="1400">
              <a:solidFill>
                <a:srgbClr val="FFFF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635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Baekmuk Gulim" charset="0"/>
          <a:cs typeface="Baekmuk Gulim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Baekmuk Gulim" charset="0"/>
          <a:cs typeface="Baekmuk Gulim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Baekmuk Gulim" charset="0"/>
          <a:cs typeface="Baekmuk Gulim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Baekmuk Gulim" charset="0"/>
          <a:cs typeface="Baekmuk Gulim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Baekmuk Gulim" charset="0"/>
          <a:cs typeface="Baekmuk Gulim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Baekmuk Gulim" charset="0"/>
          <a:cs typeface="Baekmuk Gulim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Baekmuk Gulim" charset="0"/>
          <a:cs typeface="Baekmuk Gulim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Baekmuk Gulim" charset="0"/>
          <a:cs typeface="Baekmuk Gulim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7D59A7-EFB8-4227-A80F-5BC4B09624ED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1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963441"/>
            <a:ext cx="2236394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4487451"/>
            <a:ext cx="64008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685906"/>
            <a:ext cx="64008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6172319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10F9853-D3BD-45B8-8234-F217E7412876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5/8/2018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6172319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578594"/>
            <a:ext cx="856684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8A6A29C-58D3-4E40-99B4-6EB3ED6BD27C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4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76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3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89009" y="569913"/>
            <a:ext cx="77565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2" y="2247901"/>
            <a:ext cx="77470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16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D00E02-F0E1-4CC3-9647-644A0E849D17}" type="datetimeFigureOut">
              <a:rPr lang="en-US" altLang="en-US" smtClean="0">
                <a:solidFill>
                  <a:srgbClr val="895D1D"/>
                </a:solidFill>
                <a:latin typeface="Arial" pitchFamily="34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5/8/2018</a:t>
            </a:fld>
            <a:endParaRPr lang="en-US" altLang="en-US" smtClean="0">
              <a:solidFill>
                <a:srgbClr val="895D1D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1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16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2CE51E-22EA-440C-9C66-7F06375983F7}" type="slidenum">
              <a:rPr lang="en-US" altLang="en-US" smtClean="0">
                <a:solidFill>
                  <a:srgbClr val="895D1D"/>
                </a:solidFill>
                <a:latin typeface="Arial" pitchFamily="34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895D1D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175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ＭＳ Ｐゴシック" pitchFamily="34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itchFamily="18" charset="0"/>
          <a:ea typeface="ＭＳ Ｐゴシック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itchFamily="18" charset="0"/>
          <a:ea typeface="ＭＳ Ｐゴシック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itchFamily="18" charset="0"/>
          <a:ea typeface="ＭＳ Ｐゴシック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itchFamily="18" charset="0"/>
          <a:ea typeface="ＭＳ Ｐゴシック" pitchFamily="34" charset="-128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ＭＳ Ｐゴシック" pitchFamily="34" charset="-128"/>
          <a:cs typeface="+mn-cs"/>
        </a:defRPr>
      </a:lvl1pPr>
      <a:lvl2pPr marL="776288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ＭＳ Ｐゴシック" pitchFamily="34" charset="-128"/>
          <a:cs typeface="+mn-cs"/>
        </a:defRPr>
      </a:lvl2pPr>
      <a:lvl3pPr marL="1143000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ＭＳ Ｐゴシック" pitchFamily="34" charset="-128"/>
          <a:cs typeface="+mn-cs"/>
        </a:defRPr>
      </a:lvl3pPr>
      <a:lvl4pPr marL="1508125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ＭＳ Ｐゴシック" pitchFamily="34" charset="-128"/>
          <a:cs typeface="+mn-cs"/>
        </a:defRPr>
      </a:lvl4pPr>
      <a:lvl5pPr marL="1828800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ＭＳ Ｐゴシック" pitchFamily="34" charset="-128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7D59A7-EFB8-4227-A80F-5BC4B09624ED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7122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7D59A7-EFB8-4227-A80F-5BC4B09624ED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87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7D59A7-EFB8-4227-A80F-5BC4B09624ED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833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9600" y="2703824"/>
            <a:ext cx="8001000" cy="247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sx="1000" sy="1000" algn="ctr" rotWithShape="0">
              <a:schemeClr val="bg1"/>
            </a:outerShdw>
          </a:effectLst>
        </p:spPr>
        <p:txBody>
          <a:bodyPr spcFirstLastPara="1" vert="horz" wrap="none" lIns="91440" tIns="45720" rIns="91440" bIns="45720" numCol="1" anchor="ctr" anchorCtr="0" compatLnSpc="1">
            <a:prstTxWarp prst="textArchUp">
              <a:avLst>
                <a:gd name="adj" fmla="val 10823020"/>
              </a:avLst>
            </a:prstTxWarp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Changes to the AJCC Staging of Head &amp; Neck Cancer: </a:t>
            </a: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Implications for the Surgical Pathologist</a:t>
            </a:r>
            <a:endParaRPr lang="en-US" sz="3200" b="1" dirty="0"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</a:effectLst>
              <a:latin typeface="Comic Sans MS" pitchFamily="66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8600" y="6172278"/>
            <a:ext cx="75450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2C77"/>
                </a:solidFill>
                <a:latin typeface="Arial"/>
              </a:rPr>
              <a:t>Presented by: William Westra M.D</a:t>
            </a:r>
            <a:r>
              <a:rPr lang="en-US" sz="1200" dirty="0" smtClean="0">
                <a:solidFill>
                  <a:srgbClr val="002C77"/>
                </a:solidFill>
                <a:latin typeface="Arial"/>
              </a:rPr>
              <a:t>.    </a:t>
            </a:r>
            <a:endParaRPr lang="en-US" sz="1200" dirty="0">
              <a:solidFill>
                <a:srgbClr val="002C77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2C77"/>
                </a:solidFill>
                <a:latin typeface="Arial"/>
              </a:rPr>
              <a:t>Disclosures: Special advisor to Merck, AstraZeneca, Champions Oncology, and the National Cancer Institute</a:t>
            </a:r>
            <a:endParaRPr lang="en-US" sz="1200" dirty="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8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3627" y="-735595"/>
            <a:ext cx="6328373" cy="82567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53200" y="5590971"/>
            <a:ext cx="1905000" cy="738664"/>
          </a:xfrm>
          <a:prstGeom prst="rect">
            <a:avLst/>
          </a:prstGeom>
          <a:solidFill>
            <a:schemeClr val="accent5">
              <a:lumMod val="40000"/>
              <a:lumOff val="60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smtClean="0">
                <a:ln>
                  <a:solidFill>
                    <a:schemeClr val="bg1"/>
                  </a:solidFill>
                </a:ln>
                <a:solidFill>
                  <a:srgbClr val="FF3399"/>
                </a:solidFill>
              </a:rPr>
              <a:t>HPV positive zone   </a:t>
            </a:r>
          </a:p>
          <a:p>
            <a:pPr>
              <a:lnSpc>
                <a:spcPct val="150000"/>
              </a:lnSpc>
            </a:pPr>
            <a:r>
              <a:rPr lang="en-US" sz="1400" b="1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rPr>
              <a:t>HPV negative zone</a:t>
            </a:r>
            <a:endParaRPr lang="en-US" sz="1400" b="1" dirty="0">
              <a:ln>
                <a:solidFill>
                  <a:schemeClr val="bg1"/>
                </a:solidFill>
              </a:ln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53400" y="5791200"/>
            <a:ext cx="152400" cy="142220"/>
          </a:xfrm>
          <a:prstGeom prst="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153400" y="6066745"/>
            <a:ext cx="152400" cy="156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67000"/>
            <a:ext cx="7015994" cy="3837403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08194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59146" y="3048057"/>
            <a:ext cx="831940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</a:rPr>
              <a:t>oncogenic HPV specifically targets the specialized reticulated epithelium of the tonsillar crypts and not the squamous epithelium lining the surface of the </a:t>
            </a:r>
            <a:r>
              <a:rPr lang="en-US" sz="1600" dirty="0" smtClean="0">
                <a:solidFill>
                  <a:srgbClr val="000000"/>
                </a:solidFill>
              </a:rPr>
              <a:t>oropharynx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</a:rPr>
              <a:t>consideration of further anatomic subtyping of the oropharynx and oral cavity based on the presence or absence of tonsillar </a:t>
            </a:r>
            <a:r>
              <a:rPr lang="en-US" sz="1600" dirty="0" smtClean="0">
                <a:solidFill>
                  <a:srgbClr val="000000"/>
                </a:solidFill>
              </a:rPr>
              <a:t>tissue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</a:rPr>
              <a:t>challenges the routine and indiscriminant testing of all oropharyngeal SqCCs for the presence of HPV irrespective of anatomic </a:t>
            </a:r>
            <a:r>
              <a:rPr lang="en-US" sz="1600" dirty="0" smtClean="0">
                <a:solidFill>
                  <a:srgbClr val="000000"/>
                </a:solidFill>
              </a:rPr>
              <a:t>subsite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00"/>
                </a:solidFill>
              </a:rPr>
              <a:t>reported </a:t>
            </a:r>
            <a:r>
              <a:rPr lang="en-US" sz="1600" dirty="0">
                <a:solidFill>
                  <a:srgbClr val="000000"/>
                </a:solidFill>
              </a:rPr>
              <a:t>rates of HPV in oropharyngeal SqCC may vary depending on the anatomic distribution of the tumors within the </a:t>
            </a:r>
            <a:r>
              <a:rPr lang="en-US" dirty="0">
                <a:solidFill>
                  <a:srgbClr val="000000"/>
                </a:solidFill>
              </a:rPr>
              <a:t>oropharynx.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152401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effectLst>
                  <a:glow rad="50800">
                    <a:srgbClr val="FF0000">
                      <a:alpha val="71000"/>
                    </a:srgbClr>
                  </a:glow>
                </a:effectLst>
              </a:rPr>
              <a:t>HPV detection in oropharyngeal squamous cell carcinomas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effectLst>
                  <a:glow rad="50800">
                    <a:srgbClr val="FF0000">
                      <a:alpha val="71000"/>
                    </a:srgbClr>
                  </a:glow>
                </a:effectLst>
              </a:rPr>
              <a:t>Of non-tonsillar sites</a:t>
            </a:r>
            <a:endParaRPr lang="en-US" dirty="0">
              <a:solidFill>
                <a:srgbClr val="000000"/>
              </a:solidFill>
              <a:effectLst>
                <a:glow rad="50800">
                  <a:srgbClr val="FF0000">
                    <a:alpha val="71000"/>
                  </a:srgbClr>
                </a:glo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98164"/>
              </p:ext>
            </p:extLst>
          </p:nvPr>
        </p:nvGraphicFramePr>
        <p:xfrm>
          <a:off x="990659" y="838200"/>
          <a:ext cx="6553199" cy="2179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931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P16 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-/HPV 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p16 +/HPV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-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P16 +/HPV +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45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Soft palate</a:t>
                      </a:r>
                      <a:r>
                        <a:rPr lang="en-US" sz="1200" baseline="0" dirty="0" smtClean="0"/>
                        <a:t> (n=30)</a:t>
                      </a:r>
                      <a:endParaRPr lang="en-US" sz="1200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29</a:t>
                      </a:r>
                      <a:endParaRPr lang="en-US" sz="1200" dirty="0"/>
                    </a:p>
                  </a:txBody>
                  <a:tcPr marL="68580" marR="6858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68580" marR="6858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68580" marR="685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31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Posterior pharyngeal wall (n=1)</a:t>
                      </a:r>
                      <a:endParaRPr lang="en-US" sz="1200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68580" marR="6858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68580" marR="6858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68580" marR="685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315">
                <a:tc gridSpan="3">
                  <a:txBody>
                    <a:bodyPr/>
                    <a:lstStyle/>
                    <a:p>
                      <a:r>
                        <a:rPr lang="en-US" sz="1200" dirty="0" smtClean="0"/>
                        <a:t>Gelwan, Westra</a:t>
                      </a:r>
                      <a:r>
                        <a:rPr lang="en-US" sz="1200" baseline="0" dirty="0" smtClean="0"/>
                        <a:t> (Am J </a:t>
                      </a:r>
                      <a:r>
                        <a:rPr lang="en-US" sz="1200" baseline="0" dirty="0" err="1" smtClean="0"/>
                        <a:t>Surg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Pathol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2017 41:1722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dirty="0"/>
                    </a:p>
                  </a:txBody>
                  <a:tcPr marL="68580" marR="6858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D9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 of 32 (3%)</a:t>
                      </a:r>
                      <a:endParaRPr lang="en-US" sz="1200" dirty="0"/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38200"/>
            <a:ext cx="6529382" cy="53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3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4400" y="228600"/>
            <a:ext cx="7315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Calibri"/>
              </a:rPr>
              <a:t>Change 2.</a:t>
            </a:r>
          </a:p>
          <a:p>
            <a:pPr algn="ctr"/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Molecular staging of oropharyngeal </a:t>
            </a:r>
          </a:p>
          <a:p>
            <a:pPr algn="ctr"/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squamous cell carcinomas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http://isciencemag.co.uk/wp-content/uploads/2016/05/shutterstock_2684998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7239000" cy="4705350"/>
          </a:xfrm>
          <a:prstGeom prst="rect">
            <a:avLst/>
          </a:prstGeom>
          <a:noFill/>
          <a:effectLst>
            <a:glow rad="127000">
              <a:schemeClr val="accent4">
                <a:lumMod val="85000"/>
                <a:lumOff val="15000"/>
                <a:alpha val="53000"/>
              </a:schemeClr>
            </a:glow>
            <a:softEdge rad="596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28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4" name="Picture 4" descr="the-farther-shore-02-a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609600"/>
            <a:ext cx="5334000" cy="59055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1846" name="Text Box 6"/>
          <p:cNvSpPr txBox="1">
            <a:spLocks noChangeArrowheads="1"/>
          </p:cNvSpPr>
          <p:nvPr/>
        </p:nvSpPr>
        <p:spPr bwMode="auto">
          <a:xfrm>
            <a:off x="6602730" y="762000"/>
            <a:ext cx="25146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“I was in my 40s,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with a young son,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and my wife and 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were building a life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around him.  That’s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when something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from my past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threatened 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take it all away”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FFFFFF"/>
                </a:solidFill>
                <a:latin typeface="Arial" charset="0"/>
              </a:rPr>
              <a:t>          Stephen Reynolds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Arial" charset="0"/>
              </a:rPr>
              <a:t>Readers Digest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Arial" charset="0"/>
              </a:rPr>
              <a:t>Aug 2008</a:t>
            </a:r>
          </a:p>
        </p:txBody>
      </p:sp>
      <p:pic>
        <p:nvPicPr>
          <p:cNvPr id="4" name="Picture 4" descr="smoking%20m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1" y="152400"/>
            <a:ext cx="2357438" cy="3048000"/>
          </a:xfrm>
          <a:prstGeom prst="rect">
            <a:avLst/>
          </a:prstGeom>
          <a:noFill/>
        </p:spPr>
      </p:pic>
      <p:pic>
        <p:nvPicPr>
          <p:cNvPr id="6" name="Picture 2" descr="http://www.chicagonow.com/candid-candace/files/2013/06/Michael-Douglas_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449862"/>
            <a:ext cx="2776538" cy="304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764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9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1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85588"/>
              </p:ext>
            </p:extLst>
          </p:nvPr>
        </p:nvGraphicFramePr>
        <p:xfrm>
          <a:off x="381000" y="228600"/>
          <a:ext cx="5486400" cy="6248400"/>
        </p:xfrm>
        <a:graphic>
          <a:graphicData uri="http://schemas.openxmlformats.org/drawingml/2006/table">
            <a:tbl>
              <a:tblPr>
                <a:effectLst>
                  <a:innerShdw blurRad="584200">
                    <a:prstClr val="black"/>
                  </a:innerShdw>
                </a:effectLst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48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2"/>
                          </a:solidFill>
                        </a:rPr>
                        <a:t>     </a:t>
                      </a:r>
                      <a:r>
                        <a:rPr lang="en-US" sz="2800" dirty="0" smtClean="0">
                          <a:solidFill>
                            <a:srgbClr val="00B0F0"/>
                          </a:solidFill>
                          <a:effectLst>
                            <a:outerShdw blurRad="50800" dist="50800" dir="5400000" algn="ctr" rotWithShape="0">
                              <a:schemeClr val="accent3"/>
                            </a:outerShdw>
                          </a:effectLst>
                        </a:rPr>
                        <a:t>Two distinct HNSCCs</a:t>
                      </a:r>
                      <a:endParaRPr lang="en-US" sz="2800" dirty="0">
                        <a:solidFill>
                          <a:srgbClr val="00B0F0"/>
                        </a:solidFill>
                        <a:effectLst>
                          <a:outerShdw blurRad="50800" dist="50800" dir="5400000" algn="ctr" rotWithShape="0">
                            <a:schemeClr val="accent3"/>
                          </a:outerShdw>
                        </a:effectLst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76199" y="1620088"/>
            <a:ext cx="5162793" cy="465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             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Age              younger                  older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              Gender         3:1 men                3:1 men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               SE status        high                       low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              Molecular</a:t>
            </a:r>
          </a:p>
          <a:p>
            <a:pPr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                 p16                 ↑                   inactivated</a:t>
            </a:r>
          </a:p>
          <a:p>
            <a:pPr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                 Rb                  ↓                           ↑</a:t>
            </a:r>
          </a:p>
          <a:p>
            <a:pPr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                 P53               wt                    mutated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               Survival         better                   worse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                    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46" y="986199"/>
            <a:ext cx="3007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  HPV +           HPV -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905000" y="1446212"/>
            <a:ext cx="3124200" cy="1588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ightning Bolt 7"/>
          <p:cNvSpPr/>
          <p:nvPr/>
        </p:nvSpPr>
        <p:spPr>
          <a:xfrm rot="21198875">
            <a:off x="3336791" y="1316600"/>
            <a:ext cx="378409" cy="4982815"/>
          </a:xfrm>
          <a:prstGeom prst="lightningBolt">
            <a:avLst/>
          </a:prstGeom>
          <a:solidFill>
            <a:srgbClr val="F76B15"/>
          </a:solidFill>
          <a:effectLst>
            <a:outerShdw blurRad="165100" dist="63500" dir="6540000" sx="106000" sy="106000" algn="ctr" rotWithShape="0">
              <a:srgbClr val="FFFF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4" descr="Fig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32" y="2971800"/>
            <a:ext cx="4828309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53200" y="6488758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prstClr val="white"/>
                </a:solidFill>
                <a:latin typeface="Calibri"/>
              </a:rPr>
              <a:t>Ang</a:t>
            </a:r>
            <a:r>
              <a:rPr lang="en-US" sz="1200" dirty="0" smtClean="0">
                <a:solidFill>
                  <a:prstClr val="white"/>
                </a:solidFill>
                <a:latin typeface="Calibri"/>
              </a:rPr>
              <a:t> et al. NEJM 363:24-35, 2010</a:t>
            </a: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379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6248400"/>
            <a:ext cx="6172200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F497D"/>
                </a:solidFill>
                <a:latin typeface="Arial Narrow" panose="020B0606020202030204" pitchFamily="34" charset="0"/>
              </a:rPr>
              <a:t>College of American Pathologist: </a:t>
            </a:r>
          </a:p>
          <a:p>
            <a:r>
              <a:rPr lang="en-US" sz="1400" dirty="0" smtClean="0">
                <a:solidFill>
                  <a:srgbClr val="1F497D"/>
                </a:solidFill>
                <a:latin typeface="Arial Narrow" panose="020B0606020202030204" pitchFamily="34" charset="0"/>
              </a:rPr>
              <a:t>Guidelines for HPV Testing of Head and Neck Cancer (Arch </a:t>
            </a:r>
            <a:r>
              <a:rPr lang="en-US" sz="1400" dirty="0" err="1" smtClean="0">
                <a:solidFill>
                  <a:srgbClr val="1F497D"/>
                </a:solidFill>
                <a:latin typeface="Arial Narrow" panose="020B0606020202030204" pitchFamily="34" charset="0"/>
              </a:rPr>
              <a:t>Pathol</a:t>
            </a:r>
            <a:r>
              <a:rPr lang="en-US" sz="1400" dirty="0" smtClean="0">
                <a:solidFill>
                  <a:srgbClr val="1F497D"/>
                </a:solidFill>
                <a:latin typeface="Arial Narrow" panose="020B0606020202030204" pitchFamily="34" charset="0"/>
              </a:rPr>
              <a:t>. </a:t>
            </a:r>
            <a:r>
              <a:rPr lang="en-US" sz="1400" dirty="0">
                <a:solidFill>
                  <a:srgbClr val="1F497D"/>
                </a:solidFill>
                <a:latin typeface="Arial Narrow" panose="020B0606020202030204" pitchFamily="34" charset="0"/>
              </a:rPr>
              <a:t>2018 </a:t>
            </a:r>
            <a:r>
              <a:rPr lang="en-US" sz="1400" dirty="0" smtClean="0">
                <a:solidFill>
                  <a:srgbClr val="1F497D"/>
                </a:solidFill>
                <a:latin typeface="Arial Narrow" panose="020B0606020202030204" pitchFamily="34" charset="0"/>
              </a:rPr>
              <a:t>May;142:559-597</a:t>
            </a:r>
            <a:endParaRPr lang="en-US" sz="1400" dirty="0">
              <a:solidFill>
                <a:srgbClr val="1F497D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 descr="\\users15\users15$\westrw01\Data\Personal\DesktopFiles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"/>
            <a:ext cx="8610600" cy="5943600"/>
          </a:xfrm>
          <a:prstGeom prst="rect">
            <a:avLst/>
          </a:prstGeom>
          <a:noFill/>
          <a:ln w="2222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26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0473" y="1192239"/>
            <a:ext cx="8017329" cy="1474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400" dirty="0" smtClean="0">
                <a:solidFill>
                  <a:prstClr val="black"/>
                </a:solidFill>
              </a:rPr>
              <a:t>Guideline 1:</a:t>
            </a:r>
          </a:p>
          <a:p>
            <a:pPr>
              <a:lnSpc>
                <a:spcPts val="2800"/>
              </a:lnSpc>
            </a:pPr>
            <a:r>
              <a:rPr lang="en-US" sz="1400" dirty="0" smtClean="0">
                <a:solidFill>
                  <a:prstClr val="black"/>
                </a:solidFill>
              </a:rPr>
              <a:t>Pathologists </a:t>
            </a:r>
            <a:r>
              <a:rPr lang="en-US" sz="1400" dirty="0">
                <a:solidFill>
                  <a:prstClr val="black"/>
                </a:solidFill>
              </a:rPr>
              <a:t>should perform high risk human papillomavirus (HR-HPV) testing on </a:t>
            </a:r>
            <a:r>
              <a:rPr lang="en-US" sz="1400" b="1" u="sng" dirty="0">
                <a:solidFill>
                  <a:prstClr val="black"/>
                </a:solidFill>
              </a:rPr>
              <a:t>all patients </a:t>
            </a:r>
            <a:r>
              <a:rPr lang="en-US" sz="1400" dirty="0">
                <a:solidFill>
                  <a:prstClr val="black"/>
                </a:solidFill>
              </a:rPr>
              <a:t>with newly diagnosed </a:t>
            </a:r>
            <a:r>
              <a:rPr lang="en-US" sz="1400" b="1" u="sng" dirty="0">
                <a:solidFill>
                  <a:prstClr val="black"/>
                </a:solidFill>
              </a:rPr>
              <a:t>oropharyngeal squamous cell carcinoma (OPSCC</a:t>
            </a:r>
            <a:r>
              <a:rPr lang="en-US" sz="1400" dirty="0" smtClean="0">
                <a:solidFill>
                  <a:prstClr val="black"/>
                </a:solidFill>
              </a:rPr>
              <a:t>)…</a:t>
            </a:r>
          </a:p>
          <a:p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1" y="325368"/>
            <a:ext cx="8610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</a:rPr>
              <a:t>Human Papillomavirus Testing in Head and Neck Carcinomas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Guidelines </a:t>
            </a:r>
            <a:r>
              <a:rPr lang="en-US" sz="1400" dirty="0">
                <a:solidFill>
                  <a:prstClr val="black"/>
                </a:solidFill>
              </a:rPr>
              <a:t>from the </a:t>
            </a:r>
            <a:r>
              <a:rPr lang="en-US" sz="1400" b="1" i="1" dirty="0">
                <a:solidFill>
                  <a:prstClr val="black"/>
                </a:solidFill>
              </a:rPr>
              <a:t>College of American </a:t>
            </a:r>
            <a:r>
              <a:rPr lang="en-US" sz="1400" b="1" i="1" dirty="0" smtClean="0">
                <a:solidFill>
                  <a:prstClr val="black"/>
                </a:solidFill>
              </a:rPr>
              <a:t>Pathologists </a:t>
            </a:r>
            <a:r>
              <a:rPr lang="en-US" sz="1400" dirty="0" smtClean="0">
                <a:solidFill>
                  <a:prstClr val="black"/>
                </a:solidFill>
              </a:rPr>
              <a:t>(Arch </a:t>
            </a:r>
            <a:r>
              <a:rPr lang="en-US" sz="1400" dirty="0" err="1" smtClean="0">
                <a:solidFill>
                  <a:prstClr val="black"/>
                </a:solidFill>
              </a:rPr>
              <a:t>Pathol</a:t>
            </a:r>
            <a:r>
              <a:rPr lang="en-US" sz="1400" dirty="0" smtClean="0">
                <a:solidFill>
                  <a:prstClr val="black"/>
                </a:solidFill>
              </a:rPr>
              <a:t>. 2017, </a:t>
            </a:r>
            <a:r>
              <a:rPr lang="en-US" sz="1400" dirty="0" err="1" smtClean="0">
                <a:solidFill>
                  <a:prstClr val="black"/>
                </a:solidFill>
              </a:rPr>
              <a:t>Epub</a:t>
            </a:r>
            <a:r>
              <a:rPr lang="en-US" sz="1400" dirty="0" smtClean="0">
                <a:solidFill>
                  <a:prstClr val="black"/>
                </a:solidFill>
              </a:rPr>
              <a:t> ahead of press)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5202" y="2836704"/>
            <a:ext cx="8017329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400" dirty="0" smtClean="0">
                <a:solidFill>
                  <a:prstClr val="black"/>
                </a:solidFill>
              </a:rPr>
              <a:t>Guideline 2:</a:t>
            </a:r>
          </a:p>
          <a:p>
            <a:pPr>
              <a:lnSpc>
                <a:spcPts val="3500"/>
              </a:lnSpc>
            </a:pPr>
            <a:r>
              <a:rPr lang="en-US" sz="1400" dirty="0">
                <a:solidFill>
                  <a:prstClr val="black"/>
                </a:solidFill>
              </a:rPr>
              <a:t>For oropharyngeal tissue specimens (i.e., non-cytology), pathologists should perform HR-HPV testing by </a:t>
            </a:r>
            <a:r>
              <a:rPr lang="en-US" sz="1400" b="1" u="sng" dirty="0">
                <a:solidFill>
                  <a:prstClr val="black"/>
                </a:solidFill>
              </a:rPr>
              <a:t>surrogate marker p16 IHC</a:t>
            </a:r>
            <a:r>
              <a:rPr lang="en-US" sz="1400" dirty="0">
                <a:solidFill>
                  <a:prstClr val="black"/>
                </a:solidFill>
              </a:rPr>
              <a:t>. Additional HPV-specific testing may be done at the discretion of the pathologist and/or treating clinician, or in the context of a clinical trial. </a:t>
            </a:r>
            <a:endParaRPr lang="en-US" sz="1400" dirty="0" smtClean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3473" y="5078501"/>
            <a:ext cx="8017329" cy="1474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400" dirty="0" smtClean="0">
                <a:solidFill>
                  <a:prstClr val="black"/>
                </a:solidFill>
              </a:rPr>
              <a:t>Guideline 4:</a:t>
            </a:r>
          </a:p>
          <a:p>
            <a:pPr>
              <a:lnSpc>
                <a:spcPts val="2800"/>
              </a:lnSpc>
            </a:pPr>
            <a:r>
              <a:rPr lang="en-US" sz="1400" dirty="0" smtClean="0">
                <a:solidFill>
                  <a:prstClr val="black"/>
                </a:solidFill>
              </a:rPr>
              <a:t>Pathologists </a:t>
            </a:r>
            <a:r>
              <a:rPr lang="en-US" sz="1400" dirty="0">
                <a:solidFill>
                  <a:prstClr val="black"/>
                </a:solidFill>
              </a:rPr>
              <a:t>should </a:t>
            </a:r>
            <a:r>
              <a:rPr lang="en-US" sz="1400" b="1" u="sng" dirty="0">
                <a:solidFill>
                  <a:prstClr val="black"/>
                </a:solidFill>
              </a:rPr>
              <a:t>not routinely perform HR-HPV testing</a:t>
            </a:r>
            <a:r>
              <a:rPr lang="en-US" sz="1400" dirty="0">
                <a:solidFill>
                  <a:prstClr val="black"/>
                </a:solidFill>
              </a:rPr>
              <a:t> on patients with </a:t>
            </a:r>
            <a:r>
              <a:rPr lang="en-US" sz="1400" b="1" u="sng" dirty="0">
                <a:solidFill>
                  <a:prstClr val="black"/>
                </a:solidFill>
              </a:rPr>
              <a:t>non-oropharyngeal</a:t>
            </a:r>
            <a:r>
              <a:rPr lang="en-US" sz="1400" dirty="0">
                <a:solidFill>
                  <a:prstClr val="black"/>
                </a:solidFill>
              </a:rPr>
              <a:t> primary tumors of the head and </a:t>
            </a:r>
            <a:r>
              <a:rPr lang="en-US" sz="1400" dirty="0" smtClean="0">
                <a:solidFill>
                  <a:prstClr val="black"/>
                </a:solidFill>
              </a:rPr>
              <a:t>neck</a:t>
            </a:r>
          </a:p>
          <a:p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80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9000">
              <a:schemeClr val="tx1"/>
            </a:gs>
            <a:gs pos="41000">
              <a:schemeClr val="tx2">
                <a:lumMod val="20000"/>
                <a:lumOff val="8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5382"/>
            <a:ext cx="9144000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Why not routinely test non-oropharyngeal sites?</a:t>
            </a:r>
          </a:p>
          <a:p>
            <a:endParaRPr lang="en-US" sz="32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pPr marL="457200" indent="-457200"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24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HPV positive tumors map to the oropharynx</a:t>
            </a:r>
          </a:p>
          <a:p>
            <a:pPr>
              <a:buClr>
                <a:srgbClr val="FF0000"/>
              </a:buClr>
              <a:buSzPct val="110000"/>
            </a:pPr>
            <a:endParaRPr lang="en-US" sz="2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24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It remains to be proved that the presence of HPV in non-oropharyngeal HNSCCs is prognostically or clinically relevant</a:t>
            </a:r>
          </a:p>
          <a:p>
            <a:pPr marL="457200" indent="-457200"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</a:pPr>
            <a:endParaRPr lang="en-US" sz="2400" dirty="0" smtClean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</a:endParaRPr>
          </a:p>
          <a:p>
            <a:pPr marL="914400" lvl="1" indent="-457200">
              <a:buClr>
                <a:srgbClr val="FFFF00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400" dirty="0" smtClean="0">
                <a:ln w="22225">
                  <a:noFill/>
                  <a:prstDash val="solid"/>
                </a:ln>
                <a:solidFill>
                  <a:prstClr val="black"/>
                </a:solidFill>
              </a:rPr>
              <a:t>Low positive predictive value for p16 IHC alone (22%-50%)</a:t>
            </a:r>
          </a:p>
          <a:p>
            <a:pPr lvl="1">
              <a:buClr>
                <a:srgbClr val="FFFF00"/>
              </a:buClr>
              <a:buSzPct val="105000"/>
            </a:pPr>
            <a:endParaRPr lang="en-US" sz="2400" dirty="0" smtClean="0">
              <a:ln w="22225">
                <a:noFill/>
                <a:prstDash val="solid"/>
              </a:ln>
              <a:solidFill>
                <a:prstClr val="black"/>
              </a:solidFill>
            </a:endParaRPr>
          </a:p>
          <a:p>
            <a:pPr marL="914400" lvl="1" indent="-457200">
              <a:buClr>
                <a:srgbClr val="FFFF00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400" dirty="0" smtClean="0">
                <a:ln w="22225">
                  <a:noFill/>
                  <a:prstDash val="solid"/>
                </a:ln>
                <a:solidFill>
                  <a:prstClr val="black"/>
                </a:solidFill>
              </a:rPr>
              <a:t>Only 7 of 29 (24%) clinical outcomes studies showed statistically different survival between HPV+ and HPV- tumors</a:t>
            </a:r>
          </a:p>
          <a:p>
            <a:pPr marL="1188720" lvl="2" indent="-457200">
              <a:buClr>
                <a:srgbClr val="FFFF00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400" dirty="0" smtClean="0">
                <a:ln w="22225">
                  <a:noFill/>
                  <a:prstDash val="solid"/>
                </a:ln>
                <a:solidFill>
                  <a:prstClr val="black"/>
                </a:solidFill>
              </a:rPr>
              <a:t>Highly variable in anatomic subsites and HPV detection methods</a:t>
            </a:r>
          </a:p>
          <a:p>
            <a:pPr marL="1188720" lvl="2" indent="-457200">
              <a:buClr>
                <a:srgbClr val="FFFF00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400" dirty="0" smtClean="0">
                <a:ln w="22225">
                  <a:noFill/>
                  <a:prstDash val="solid"/>
                </a:ln>
                <a:solidFill>
                  <a:prstClr val="black"/>
                </a:solidFill>
              </a:rPr>
              <a:t>5 improved prognosis and 2 worse prognosis for HPV+ tumors</a:t>
            </a:r>
          </a:p>
          <a:p>
            <a:pPr marL="1371600" lvl="2" indent="-457200">
              <a:buClr>
                <a:srgbClr val="FFFF00"/>
              </a:buClr>
              <a:buSzPct val="105000"/>
              <a:buFont typeface="Arial" panose="020B0604020202020204" pitchFamily="34" charset="0"/>
              <a:buChar char="•"/>
            </a:pPr>
            <a:endParaRPr lang="en-US" sz="2800" b="1" dirty="0" smtClean="0">
              <a:ln w="22225">
                <a:noFill/>
                <a:prstDash val="solid"/>
              </a:ln>
              <a:solidFill>
                <a:prstClr val="black"/>
              </a:solidFill>
            </a:endParaRPr>
          </a:p>
          <a:p>
            <a:pPr marL="914400" lvl="1" indent="-457200">
              <a:buClr>
                <a:srgbClr val="FFFF00"/>
              </a:buClr>
              <a:buSzPct val="105000"/>
              <a:buFont typeface="Wingdings" panose="05000000000000000000" pitchFamily="2" charset="2"/>
              <a:buChar char="v"/>
            </a:pPr>
            <a:endParaRPr lang="en-US" sz="2800" b="1" dirty="0">
              <a:ln w="22225">
                <a:noFill/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38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57200"/>
            <a:ext cx="7315200" cy="563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0400" y="6291590"/>
            <a:ext cx="52591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Fakhry, Westra, Wang et al. Cancer 2017 [</a:t>
            </a:r>
            <a:r>
              <a:rPr lang="en-US" sz="1100" b="1" dirty="0" err="1" smtClean="0">
                <a:solidFill>
                  <a:srgbClr val="000000"/>
                </a:solidFill>
              </a:rPr>
              <a:t>Epub</a:t>
            </a:r>
            <a:r>
              <a:rPr lang="en-US" sz="1100" b="1" dirty="0" smtClean="0">
                <a:solidFill>
                  <a:srgbClr val="000000"/>
                </a:solidFill>
              </a:rPr>
              <a:t> ahead of print]</a:t>
            </a:r>
            <a:endParaRPr lang="en-US" sz="11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7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275402"/>
            <a:ext cx="8686800" cy="3906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dirty="0" smtClean="0">
              <a:solidFill>
                <a:srgbClr val="FFFF00"/>
              </a:solidFill>
            </a:endParaRPr>
          </a:p>
          <a:p>
            <a:pPr marL="514350" indent="-514350" fontAlgn="base">
              <a:lnSpc>
                <a:spcPts val="54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800" dirty="0" smtClean="0">
                <a:effectLst>
                  <a:glow rad="228600">
                    <a:srgbClr val="BBE0E3">
                      <a:satMod val="175000"/>
                      <a:alpha val="40000"/>
                    </a:srgbClr>
                  </a:glow>
                </a:effectLst>
              </a:rPr>
              <a:t>Carcinoma </a:t>
            </a:r>
            <a:r>
              <a:rPr lang="en-US" sz="2800" i="1" dirty="0" smtClean="0">
                <a:effectLst>
                  <a:glow rad="228600">
                    <a:srgbClr val="BBE0E3">
                      <a:satMod val="175000"/>
                      <a:alpha val="40000"/>
                    </a:srgbClr>
                  </a:glow>
                </a:effectLst>
              </a:rPr>
              <a:t>in-situ</a:t>
            </a:r>
            <a:r>
              <a:rPr lang="en-US" sz="2800" dirty="0" smtClean="0">
                <a:effectLst>
                  <a:glow rad="228600">
                    <a:srgbClr val="BBE0E3">
                      <a:satMod val="175000"/>
                      <a:alpha val="40000"/>
                    </a:srgbClr>
                  </a:glow>
                </a:effectLst>
              </a:rPr>
              <a:t> vs. invasive carcinoma</a:t>
            </a:r>
          </a:p>
          <a:p>
            <a:pPr marL="514350" indent="-514350" fontAlgn="base">
              <a:lnSpc>
                <a:spcPts val="54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sz="2800" dirty="0" smtClean="0">
              <a:solidFill>
                <a:srgbClr val="000000"/>
              </a:solidFill>
              <a:effectLst>
                <a:glow rad="228600">
                  <a:srgbClr val="BBE0E3">
                    <a:satMod val="175000"/>
                    <a:alpha val="40000"/>
                  </a:srgbClr>
                </a:glow>
              </a:effectLst>
            </a:endParaRPr>
          </a:p>
          <a:p>
            <a:pPr marL="514350" indent="-514350" fontAlgn="base">
              <a:lnSpc>
                <a:spcPts val="54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effectLst>
                  <a:glow rad="228600">
                    <a:srgbClr val="BBE0E3">
                      <a:satMod val="175000"/>
                      <a:alpha val="40000"/>
                    </a:srgbClr>
                  </a:glow>
                </a:effectLst>
              </a:rPr>
              <a:t>Histologic grading</a:t>
            </a:r>
          </a:p>
          <a:p>
            <a:pPr marL="514350" indent="-514350" fontAlgn="base">
              <a:lnSpc>
                <a:spcPts val="54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sz="2800" dirty="0" smtClean="0">
              <a:solidFill>
                <a:srgbClr val="000000"/>
              </a:solidFill>
              <a:effectLst>
                <a:glow rad="228600">
                  <a:srgbClr val="BBE0E3">
                    <a:satMod val="175000"/>
                    <a:alpha val="40000"/>
                  </a:srgbClr>
                </a:glow>
              </a:effectLst>
            </a:endParaRPr>
          </a:p>
          <a:p>
            <a:pPr marL="514350" indent="-514350" fontAlgn="base">
              <a:lnSpc>
                <a:spcPts val="4300"/>
              </a:lnSpc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  <a:effectLst>
                <a:glow rad="228600">
                  <a:srgbClr val="BBE0E3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88066" name="Picture 2" descr="http://marinasleeps.files.wordpress.com/2011/03/kram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514600"/>
            <a:ext cx="3962400" cy="4191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953000" y="4876800"/>
            <a:ext cx="4191000" cy="182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76200"/>
            <a:ext cx="8229600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Calibri"/>
              </a:rPr>
              <a:t>Change 3.</a:t>
            </a:r>
          </a:p>
          <a:p>
            <a:pPr>
              <a:lnSpc>
                <a:spcPts val="3200"/>
              </a:lnSpc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Modification of T-stage for Oropharyngeal Carcinomas based on HPV status: elimination of Tis category 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925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1"/>
            <a:ext cx="7391400" cy="541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95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 descr="Figure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728" y="152400"/>
            <a:ext cx="8763001" cy="6553200"/>
          </a:xfrm>
          <a:prstGeom prst="rect">
            <a:avLst/>
          </a:prstGeom>
          <a:noFill/>
        </p:spPr>
      </p:pic>
      <p:pic>
        <p:nvPicPr>
          <p:cNvPr id="6" name="Picture 5" descr="Fig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1054" y="3124200"/>
            <a:ext cx="4990319" cy="3465456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943600" y="3276600"/>
            <a:ext cx="2598788" cy="369332"/>
          </a:xfrm>
          <a:prstGeom prst="rect">
            <a:avLst/>
          </a:prstGeom>
          <a:solidFill>
            <a:srgbClr val="B0C9FA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mic Sans MS" pitchFamily="66" charset="0"/>
              </a:rPr>
              <a:t>Reticulated epithelium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90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25" y="3138000"/>
            <a:ext cx="3742739" cy="3465456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600700" y="3276600"/>
            <a:ext cx="2598788" cy="369332"/>
          </a:xfrm>
          <a:prstGeom prst="rect">
            <a:avLst/>
          </a:prstGeom>
          <a:solidFill>
            <a:srgbClr val="B0C9FA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Comic Sans MS" pitchFamily="66" charset="0"/>
              </a:rPr>
              <a:t>Reticulated epithelium</a:t>
            </a:r>
          </a:p>
        </p:txBody>
      </p:sp>
      <p:pic>
        <p:nvPicPr>
          <p:cNvPr id="5" name="Picture 4" descr="Figure2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52400"/>
            <a:ext cx="8294085" cy="655319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479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rgbClr val="0070C0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" y="533400"/>
            <a:ext cx="8763000" cy="5404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  <a:latin typeface="Comic Sans MS" pitchFamily="66" charset="0"/>
              </a:rPr>
              <a:t>The traditional microscopic approach to the recognition of invasion is invalid for HPV-related tonsillar </a:t>
            </a:r>
            <a:r>
              <a:rPr lang="en-US" sz="2400" b="1" dirty="0" smtClean="0">
                <a:solidFill>
                  <a:srgbClr val="FFFF00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  <a:latin typeface="Comic Sans MS" pitchFamily="66" charset="0"/>
              </a:rPr>
              <a:t>carcinoma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00"/>
              </a:solidFill>
              <a:effectLst>
                <a:glow rad="63500">
                  <a:srgbClr val="000000">
                    <a:satMod val="175000"/>
                    <a:alpha val="40000"/>
                  </a:srgbClr>
                </a:glow>
              </a:effectLst>
              <a:latin typeface="Comic Sans MS" pitchFamily="66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00"/>
              </a:solidFill>
              <a:latin typeface="Comic Sans MS" pitchFamily="66" charset="0"/>
            </a:endParaRPr>
          </a:p>
          <a:p>
            <a:pPr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</a:rPr>
              <a:t>subsurface </a:t>
            </a:r>
            <a:r>
              <a:rPr lang="en-US" dirty="0"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</a:rPr>
              <a:t>origin from tonsillar </a:t>
            </a:r>
            <a:r>
              <a:rPr lang="en-US" dirty="0" smtClean="0"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</a:rPr>
              <a:t>crypts</a:t>
            </a:r>
          </a:p>
          <a:p>
            <a:pPr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endParaRPr lang="en-US" dirty="0">
              <a:solidFill>
                <a:srgbClr val="FFFFFF"/>
              </a:solidFill>
              <a:effectLst>
                <a:glow rad="63500">
                  <a:srgbClr val="000000">
                    <a:satMod val="175000"/>
                    <a:alpha val="40000"/>
                  </a:srgbClr>
                </a:glow>
              </a:effectLst>
            </a:endParaRPr>
          </a:p>
          <a:p>
            <a:pPr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r>
              <a:rPr lang="en-US" dirty="0"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</a:rPr>
              <a:t> absence </a:t>
            </a:r>
            <a:r>
              <a:rPr lang="en-US" dirty="0"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</a:rPr>
              <a:t>of stromal </a:t>
            </a:r>
            <a:r>
              <a:rPr lang="en-US" dirty="0" err="1" smtClean="0"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</a:rPr>
              <a:t>desmoplasia</a:t>
            </a:r>
            <a:endParaRPr lang="en-US" dirty="0" smtClean="0">
              <a:solidFill>
                <a:srgbClr val="FFFFFF"/>
              </a:solidFill>
              <a:effectLst>
                <a:glow rad="63500">
                  <a:srgbClr val="000000">
                    <a:satMod val="175000"/>
                    <a:alpha val="40000"/>
                  </a:srgbClr>
                </a:glow>
              </a:effectLst>
            </a:endParaRPr>
          </a:p>
          <a:p>
            <a:pPr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endParaRPr lang="en-US" dirty="0">
              <a:solidFill>
                <a:srgbClr val="FFFFFF"/>
              </a:solidFill>
              <a:effectLst>
                <a:glow rad="63500">
                  <a:srgbClr val="000000">
                    <a:satMod val="175000"/>
                    <a:alpha val="40000"/>
                  </a:srgbClr>
                </a:glow>
              </a:effectLst>
            </a:endParaRPr>
          </a:p>
          <a:p>
            <a:pPr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r>
              <a:rPr lang="en-US" dirty="0"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</a:rPr>
              <a:t> blurred </a:t>
            </a:r>
            <a:r>
              <a:rPr lang="en-US" dirty="0"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</a:rPr>
              <a:t>epithelial/lymphoid </a:t>
            </a:r>
            <a:r>
              <a:rPr lang="en-US" dirty="0" smtClean="0"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</a:rPr>
              <a:t>junction</a:t>
            </a:r>
          </a:p>
          <a:p>
            <a:pPr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endParaRPr lang="en-US" dirty="0">
              <a:solidFill>
                <a:srgbClr val="FFFFFF"/>
              </a:solidFill>
              <a:effectLst>
                <a:glow rad="63500">
                  <a:srgbClr val="000000">
                    <a:satMod val="175000"/>
                    <a:alpha val="40000"/>
                  </a:srgbClr>
                </a:glow>
              </a:effectLst>
            </a:endParaRPr>
          </a:p>
          <a:p>
            <a:pPr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r>
              <a:rPr lang="en-US" dirty="0"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</a:rPr>
              <a:t> porous </a:t>
            </a:r>
            <a:r>
              <a:rPr lang="en-US" dirty="0"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</a:rPr>
              <a:t>nature of the </a:t>
            </a:r>
            <a:r>
              <a:rPr lang="en-US" dirty="0" smtClean="0"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</a:rPr>
              <a:t>B.M.</a:t>
            </a:r>
          </a:p>
          <a:p>
            <a:pPr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endParaRPr lang="en-US" dirty="0">
              <a:solidFill>
                <a:srgbClr val="FFFFFF"/>
              </a:solidFill>
              <a:effectLst>
                <a:glow rad="63500">
                  <a:srgbClr val="000000">
                    <a:satMod val="175000"/>
                    <a:alpha val="40000"/>
                  </a:srgbClr>
                </a:glow>
              </a:effectLst>
            </a:endParaRPr>
          </a:p>
          <a:p>
            <a:pPr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r>
              <a:rPr lang="en-US" dirty="0" smtClean="0"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</a:rPr>
              <a:t>   propensity </a:t>
            </a:r>
            <a:r>
              <a:rPr lang="en-US" dirty="0"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</a:rPr>
              <a:t>for small (even occult) </a:t>
            </a:r>
            <a:endParaRPr lang="en-US" dirty="0" smtClean="0">
              <a:solidFill>
                <a:srgbClr val="FFFFFF"/>
              </a:solidFill>
              <a:effectLst>
                <a:glow rad="63500">
                  <a:srgbClr val="000000">
                    <a:satMod val="175000"/>
                    <a:alpha val="40000"/>
                  </a:srgbClr>
                </a:glow>
              </a:effectLst>
            </a:endParaRPr>
          </a:p>
          <a:p>
            <a:pPr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</a:pPr>
            <a:r>
              <a:rPr lang="en-US" dirty="0"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</a:rPr>
              <a:t>    carcinomas </a:t>
            </a:r>
            <a:r>
              <a:rPr lang="en-US" dirty="0"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</a:rPr>
              <a:t>to </a:t>
            </a:r>
            <a:r>
              <a:rPr lang="en-US" dirty="0" smtClean="0"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</a:rPr>
              <a:t>metastasize in the </a:t>
            </a:r>
          </a:p>
          <a:p>
            <a:pPr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</a:pPr>
            <a:r>
              <a:rPr lang="en-US" dirty="0"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</a:rPr>
              <a:t>    absence </a:t>
            </a:r>
            <a:r>
              <a:rPr lang="en-US" dirty="0"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</a:rPr>
              <a:t>of clear cut stromal </a:t>
            </a:r>
            <a:r>
              <a:rPr lang="en-US" dirty="0" smtClean="0">
                <a:solidFill>
                  <a:srgbClr val="FFFFFF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</a:effectLst>
              </a:rPr>
              <a:t>invasion</a:t>
            </a:r>
            <a:endParaRPr lang="en-US" dirty="0">
              <a:solidFill>
                <a:srgbClr val="FFFFFF"/>
              </a:solidFill>
              <a:effectLst>
                <a:glow rad="63500">
                  <a:srgbClr val="000000">
                    <a:satMod val="175000"/>
                    <a:alpha val="40000"/>
                  </a:srgbClr>
                </a:glo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22336"/>
            <a:ext cx="4038600" cy="46308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61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47776"/>
            <a:ext cx="8229600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Change 3.</a:t>
            </a:r>
          </a:p>
          <a:p>
            <a:pPr>
              <a:lnSpc>
                <a:spcPts val="3200"/>
              </a:lnSpc>
            </a:pPr>
            <a:r>
              <a:rPr lang="en-US" sz="2800" dirty="0" smtClean="0">
                <a:solidFill>
                  <a:prstClr val="white"/>
                </a:solidFill>
              </a:rPr>
              <a:t>Modification of T-stage for Oropharyngeal Carcinomas based on HPV status: elimination of Tis category </a:t>
            </a:r>
            <a:endParaRPr lang="en-US" sz="2800" dirty="0">
              <a:solidFill>
                <a:prstClr val="white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908136"/>
              </p:ext>
            </p:extLst>
          </p:nvPr>
        </p:nvGraphicFramePr>
        <p:xfrm>
          <a:off x="4343400" y="1752606"/>
          <a:ext cx="4648200" cy="4812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7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4362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Non-HPV</a:t>
                      </a:r>
                      <a:r>
                        <a:rPr lang="en-US" baseline="0" dirty="0" smtClean="0"/>
                        <a:t>-Associated Oropharyngeal Cancer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41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 category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</a:t>
                      </a:r>
                      <a:r>
                        <a:rPr lang="en-US" sz="1100" baseline="0" dirty="0" smtClean="0"/>
                        <a:t> criteria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417"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Tx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Primary tumor cannot be accessed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41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Tis</a:t>
                      </a:r>
                      <a:endParaRPr lang="en-US" sz="11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Carcinoma in situ</a:t>
                      </a:r>
                      <a:endParaRPr lang="en-US" sz="11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4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T1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Tumor 2 cm or smaller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486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Tumor larger than 2 cm but smaller than 4 cm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2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T3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Tumor larger than 4 cm or extension to lingual surface of epiglottis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558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T4a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Moderately advance local disease; tumor invades</a:t>
                      </a:r>
                      <a:r>
                        <a:rPr lang="en-US" sz="1100" baseline="0" dirty="0" smtClean="0"/>
                        <a:t> larynx, </a:t>
                      </a:r>
                      <a:r>
                        <a:rPr lang="en-US" sz="1100" baseline="0" dirty="0" err="1" smtClean="0"/>
                        <a:t>extrinisic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muslce</a:t>
                      </a:r>
                      <a:r>
                        <a:rPr lang="en-US" sz="1100" baseline="0" dirty="0" smtClean="0"/>
                        <a:t> of tongue, medial pterygoid, hard palate, or mandible or beyond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5586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T4b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Very advanced local disease; tumor invades lateral </a:t>
                      </a:r>
                      <a:r>
                        <a:rPr lang="en-US" sz="1100" dirty="0" err="1" smtClean="0"/>
                        <a:t>pteryoid</a:t>
                      </a:r>
                      <a:r>
                        <a:rPr lang="en-US" sz="1100" dirty="0" smtClean="0"/>
                        <a:t> muscle, pterygoid plates, lateral nasopharynx, or skull base or encases carotid artery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335829"/>
              </p:ext>
            </p:extLst>
          </p:nvPr>
        </p:nvGraphicFramePr>
        <p:xfrm>
          <a:off x="114300" y="1752600"/>
          <a:ext cx="4076700" cy="3815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9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477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HPV</a:t>
                      </a:r>
                      <a:r>
                        <a:rPr lang="en-US" baseline="0" dirty="0" smtClean="0"/>
                        <a:t>-Associated Oropharyngeal Cancer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47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 category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</a:t>
                      </a:r>
                      <a:r>
                        <a:rPr lang="en-US" sz="1200" baseline="0" dirty="0" smtClean="0"/>
                        <a:t> criteria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47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T0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 primary tumor identified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47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Tumor 2 cm or smaller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34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Tumor larger than 2 cm but smaller than 4 cm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08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Tumor larger than 4 cm or extension to lingual surface of epiglottis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6995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Moderately advance local disease; tumor invades</a:t>
                      </a:r>
                      <a:r>
                        <a:rPr lang="en-US" sz="1200" baseline="0" dirty="0" smtClean="0"/>
                        <a:t> larynx, </a:t>
                      </a:r>
                      <a:r>
                        <a:rPr lang="en-US" sz="1200" baseline="0" dirty="0" err="1" smtClean="0"/>
                        <a:t>extrinisic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muslce</a:t>
                      </a:r>
                      <a:r>
                        <a:rPr lang="en-US" sz="1200" baseline="0" dirty="0" smtClean="0"/>
                        <a:t> of tongue, medial pterygoid, hard palate, or mandible or beyond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225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656402"/>
            <a:ext cx="8686800" cy="3906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dirty="0" smtClean="0">
              <a:solidFill>
                <a:srgbClr val="FFFF00"/>
              </a:solidFill>
            </a:endParaRPr>
          </a:p>
          <a:p>
            <a:pPr marL="514350" indent="-514350" fontAlgn="base">
              <a:lnSpc>
                <a:spcPts val="54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effectLst>
                  <a:glow rad="228600">
                    <a:srgbClr val="BBE0E3">
                      <a:satMod val="175000"/>
                      <a:alpha val="40000"/>
                    </a:srgbClr>
                  </a:glow>
                </a:effectLst>
              </a:rPr>
              <a:t>Carcinoma </a:t>
            </a:r>
            <a:r>
              <a:rPr lang="en-US" sz="2800" i="1" dirty="0" smtClean="0">
                <a:solidFill>
                  <a:srgbClr val="000000"/>
                </a:solidFill>
                <a:effectLst>
                  <a:glow rad="228600">
                    <a:srgbClr val="BBE0E3">
                      <a:satMod val="175000"/>
                      <a:alpha val="40000"/>
                    </a:srgbClr>
                  </a:glow>
                </a:effectLst>
              </a:rPr>
              <a:t>in-situ</a:t>
            </a:r>
            <a:r>
              <a:rPr lang="en-US" sz="2800" dirty="0" smtClean="0">
                <a:solidFill>
                  <a:srgbClr val="000000"/>
                </a:solidFill>
                <a:effectLst>
                  <a:glow rad="228600">
                    <a:srgbClr val="BBE0E3">
                      <a:satMod val="175000"/>
                      <a:alpha val="40000"/>
                    </a:srgbClr>
                  </a:glow>
                </a:effectLst>
              </a:rPr>
              <a:t> vs. invasive carcinoma</a:t>
            </a:r>
          </a:p>
          <a:p>
            <a:pPr marL="514350" indent="-514350" fontAlgn="base">
              <a:lnSpc>
                <a:spcPts val="54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sz="2800" dirty="0" smtClean="0">
              <a:solidFill>
                <a:srgbClr val="000000"/>
              </a:solidFill>
              <a:effectLst>
                <a:glow rad="228600">
                  <a:srgbClr val="BBE0E3">
                    <a:satMod val="175000"/>
                    <a:alpha val="40000"/>
                  </a:srgbClr>
                </a:glow>
              </a:effectLst>
            </a:endParaRPr>
          </a:p>
          <a:p>
            <a:pPr marL="514350" indent="-514350" fontAlgn="base">
              <a:lnSpc>
                <a:spcPts val="54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effectLst>
                  <a:glow rad="228600">
                    <a:srgbClr val="BBE0E3">
                      <a:satMod val="175000"/>
                      <a:alpha val="40000"/>
                    </a:srgbClr>
                  </a:glow>
                </a:effectLst>
              </a:rPr>
              <a:t>Histologic grading</a:t>
            </a:r>
          </a:p>
          <a:p>
            <a:pPr marL="514350" indent="-514350" fontAlgn="base">
              <a:lnSpc>
                <a:spcPts val="54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sz="2800" dirty="0" smtClean="0">
              <a:solidFill>
                <a:srgbClr val="000000"/>
              </a:solidFill>
              <a:effectLst>
                <a:glow rad="228600">
                  <a:srgbClr val="BBE0E3">
                    <a:satMod val="175000"/>
                    <a:alpha val="40000"/>
                  </a:srgbClr>
                </a:glow>
              </a:effectLst>
            </a:endParaRPr>
          </a:p>
          <a:p>
            <a:pPr marL="514350" indent="-514350" fontAlgn="base">
              <a:lnSpc>
                <a:spcPts val="4300"/>
              </a:lnSpc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  <a:effectLst>
                <a:glow rad="228600">
                  <a:srgbClr val="BBE0E3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3000" y="4876800"/>
            <a:ext cx="4191000" cy="182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29000"/>
            <a:ext cx="4831079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147776"/>
            <a:ext cx="8534400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Calibri"/>
              </a:rPr>
              <a:t>Change 4.</a:t>
            </a:r>
          </a:p>
          <a:p>
            <a:pPr algn="ctr">
              <a:lnSpc>
                <a:spcPts val="3200"/>
              </a:lnSpc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Eliminate tumor grading of HPV-positive oropharyngeal squamous cell carcinoma  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19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9-794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2590800"/>
            <a:ext cx="5867400" cy="40894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 descr="Fig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152400"/>
            <a:ext cx="5181600" cy="3846456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52400" y="1226939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Histologic grading of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Comic Sans MS" pitchFamily="66" charset="0"/>
              </a:rPr>
              <a:t>HPV-related HNSCC</a:t>
            </a:r>
            <a:endParaRPr lang="en-US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18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YP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4002" y="177800"/>
            <a:ext cx="8636000" cy="65024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971800" y="3447876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200" dirty="0" smtClean="0">
                <a:solidFill>
                  <a:srgbClr val="000000"/>
                </a:solidFill>
                <a:latin typeface="Arial" charset="0"/>
              </a:rPr>
              <a:t>*</a:t>
            </a:r>
            <a:endParaRPr lang="en-US" sz="7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0" y="3429004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200" dirty="0" smtClean="0">
                <a:solidFill>
                  <a:srgbClr val="FF0000"/>
                </a:solidFill>
                <a:latin typeface="Arial" charset="0"/>
              </a:rPr>
              <a:t>*</a:t>
            </a:r>
            <a:endParaRPr lang="en-US" sz="720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6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A2AF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yp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9900" y="2514600"/>
            <a:ext cx="5981700" cy="4038600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pic>
        <p:nvPicPr>
          <p:cNvPr id="2" name="Picture 1" descr="crypt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42900"/>
            <a:ext cx="5715000" cy="4343400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7200" y="71576"/>
            <a:ext cx="8534400" cy="15286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Calibri"/>
              </a:rPr>
              <a:t>Change 4.</a:t>
            </a:r>
          </a:p>
          <a:p>
            <a:pPr algn="ctr">
              <a:lnSpc>
                <a:spcPts val="3200"/>
              </a:lnSpc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Eliminate tumor grading of HPV-positive oropharyngeal squamous cell carcinoma (AJCC, W.H.O., C.A.P.) 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182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457200" y="5794375"/>
            <a:ext cx="864076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altLang="en-US" sz="1000" i="1" baseline="-25000" dirty="0"/>
              <a:t>Fig 1. Overall survival by current American Joint Committee on Cancer/Union for International Cancer Control TNM stage in (A) human papillomavirus (HPV) –related and (B) HPV-unrelated oropharyngeal carcinomas.</a:t>
            </a: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468197" y="6172200"/>
            <a:ext cx="837100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altLang="en-US" sz="800" dirty="0" smtClean="0"/>
              <a:t>Shao </a:t>
            </a:r>
            <a:r>
              <a:rPr lang="en-US" altLang="en-US" sz="800" dirty="0"/>
              <a:t>Hui Huang; Wei Xu; John Waldron; Lillian Siu; </a:t>
            </a:r>
            <a:r>
              <a:rPr lang="en-US" altLang="en-US" sz="800" dirty="0" err="1"/>
              <a:t>Xiaowei</a:t>
            </a:r>
            <a:r>
              <a:rPr lang="en-US" altLang="en-US" sz="800" dirty="0"/>
              <a:t> Shen; Li Tong; Jolie </a:t>
            </a:r>
            <a:r>
              <a:rPr lang="en-US" altLang="en-US" sz="800" dirty="0" err="1"/>
              <a:t>Ringash</a:t>
            </a:r>
            <a:r>
              <a:rPr lang="en-US" altLang="en-US" sz="800" dirty="0"/>
              <a:t>; Andrew Bayley; John Kim; Andrew Hope; John Cho; Meredith Giuliani; Aaron Hansen; Jonathan Irish; Ralph Gilbert; Patrick </a:t>
            </a:r>
            <a:r>
              <a:rPr lang="en-US" altLang="en-US" sz="800" dirty="0" err="1"/>
              <a:t>Gullane</a:t>
            </a:r>
            <a:r>
              <a:rPr lang="en-US" altLang="en-US" sz="800" dirty="0"/>
              <a:t>; </a:t>
            </a:r>
            <a:r>
              <a:rPr lang="en-US" altLang="en-US" sz="800" dirty="0" err="1"/>
              <a:t>Bayardo</a:t>
            </a:r>
            <a:r>
              <a:rPr lang="en-US" altLang="en-US" sz="800" dirty="0"/>
              <a:t> Perez-Ordonez; </a:t>
            </a:r>
            <a:r>
              <a:rPr lang="en-US" altLang="en-US" sz="800" dirty="0" err="1"/>
              <a:t>Ilan</a:t>
            </a:r>
            <a:r>
              <a:rPr lang="en-US" altLang="en-US" sz="800" dirty="0"/>
              <a:t> </a:t>
            </a:r>
            <a:r>
              <a:rPr lang="en-US" altLang="en-US" sz="800" dirty="0" err="1"/>
              <a:t>Weinreb</a:t>
            </a:r>
            <a:r>
              <a:rPr lang="en-US" altLang="en-US" sz="800" dirty="0"/>
              <a:t>; </a:t>
            </a:r>
            <a:r>
              <a:rPr lang="en-US" altLang="en-US" sz="800" dirty="0" err="1"/>
              <a:t>Fei-Fei</a:t>
            </a:r>
            <a:r>
              <a:rPr lang="en-US" altLang="en-US" sz="800" dirty="0"/>
              <a:t> Liu; Brian O'Sullivan; </a:t>
            </a:r>
            <a:r>
              <a:rPr lang="en-US" altLang="en-US" sz="800" i="1" dirty="0"/>
              <a:t>JCO</a:t>
            </a:r>
            <a:r>
              <a:rPr lang="en-US" altLang="en-US" sz="800" dirty="0"/>
              <a:t> </a:t>
            </a:r>
            <a:r>
              <a:rPr lang="en-US" altLang="en-US" sz="800" b="1" dirty="0"/>
              <a:t> 2015, </a:t>
            </a:r>
            <a:r>
              <a:rPr lang="en-US" altLang="en-US" sz="800" dirty="0"/>
              <a:t>33, 836-845.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altLang="en-US" sz="800" dirty="0"/>
              <a:t>DOI: 10.1200/JCO.2014.58.6412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altLang="en-US" sz="800" dirty="0"/>
              <a:t>Copyright © 2015 American Society of Clinical Oncology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58925"/>
            <a:ext cx="8001000" cy="423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152400"/>
            <a:ext cx="8229600" cy="1179810"/>
          </a:xfrm>
          <a:prstGeom prst="rect">
            <a:avLst/>
          </a:prstGeom>
          <a:solidFill>
            <a:srgbClr val="A7CAF1">
              <a:alpha val="3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alibri"/>
              </a:rPr>
              <a:t>Change 5.</a:t>
            </a:r>
            <a:endParaRPr lang="en-US" sz="2400" dirty="0" smtClean="0">
              <a:latin typeface="Calibri"/>
            </a:endParaRPr>
          </a:p>
          <a:p>
            <a:pPr algn="ctr">
              <a:lnSpc>
                <a:spcPts val="2800"/>
              </a:lnSpc>
            </a:pPr>
            <a:r>
              <a:rPr lang="en-US" sz="2400" dirty="0" smtClean="0">
                <a:latin typeface="Calibri"/>
              </a:rPr>
              <a:t>Refinement of nodal staging for more effect stratification of survival outcomes as a function of HPV status  </a:t>
            </a:r>
            <a:endParaRPr lang="en-US" sz="2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207492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0"/>
            <a:ext cx="8229600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Change 5.</a:t>
            </a:r>
          </a:p>
          <a:p>
            <a:pPr algn="ctr">
              <a:lnSpc>
                <a:spcPts val="2800"/>
              </a:lnSpc>
            </a:pPr>
            <a:r>
              <a:rPr lang="en-US" sz="2400" dirty="0" smtClean="0">
                <a:solidFill>
                  <a:prstClr val="white"/>
                </a:solidFill>
              </a:rPr>
              <a:t>Refinement of nodal staging for more effect stratification of survival outcomes as a function of HPV status  </a:t>
            </a:r>
            <a:endParaRPr lang="en-US" sz="2400" dirty="0">
              <a:solidFill>
                <a:prstClr val="white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79585"/>
              </p:ext>
            </p:extLst>
          </p:nvPr>
        </p:nvGraphicFramePr>
        <p:xfrm>
          <a:off x="5334000" y="1143000"/>
          <a:ext cx="3657600" cy="3863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6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1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1937">
                <a:tc gridSpan="2"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* Pathologic N category for HPV-positive oropharyngeal cancer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66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 category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baseline="0" dirty="0" smtClean="0"/>
                        <a:t>N criteria</a:t>
                      </a:r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83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NX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Regiona</a:t>
                      </a:r>
                      <a:r>
                        <a:rPr lang="en-US" sz="1100" baseline="0" dirty="0" smtClean="0"/>
                        <a:t>l lymph nodes </a:t>
                      </a:r>
                      <a:r>
                        <a:rPr lang="en-US" sz="1100" dirty="0" smtClean="0"/>
                        <a:t>cannot be accessed</a:t>
                      </a:r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6516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N0</a:t>
                      </a:r>
                      <a:endParaRPr lang="en-US" sz="11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No</a:t>
                      </a:r>
                      <a:r>
                        <a:rPr lang="en-US" sz="1100" baseline="0" dirty="0" smtClean="0"/>
                        <a:t> regional metastases</a:t>
                      </a:r>
                      <a:endParaRPr lang="en-US" sz="11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51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pN1</a:t>
                      </a:r>
                    </a:p>
                    <a:p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Metastasis in 4 or fewer lymph nodes</a:t>
                      </a:r>
                    </a:p>
                    <a:p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903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pN2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Metastasis in more than 4 lymph nodes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120825"/>
              </p:ext>
            </p:extLst>
          </p:nvPr>
        </p:nvGraphicFramePr>
        <p:xfrm>
          <a:off x="136500" y="1143000"/>
          <a:ext cx="51213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1262">
                <a:tc gridSpan="2"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Pathologic N category for </a:t>
                      </a:r>
                      <a:r>
                        <a:rPr lang="en-US" dirty="0" smtClean="0"/>
                        <a:t>HPV</a:t>
                      </a:r>
                      <a:r>
                        <a:rPr lang="en-US" baseline="0" dirty="0" smtClean="0"/>
                        <a:t>-negative oropharyngeal cancer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73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 category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</a:t>
                      </a:r>
                      <a:r>
                        <a:rPr lang="en-US" sz="1200" baseline="0" dirty="0" smtClean="0"/>
                        <a:t> criteria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938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chemeClr val="bg1"/>
                          </a:solidFill>
                        </a:rPr>
                        <a:t>Nx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Regional lymph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 nodes cannot be addressed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N0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</a:t>
                      </a:r>
                      <a:r>
                        <a:rPr lang="en-US" sz="1200" baseline="0" dirty="0" smtClean="0"/>
                        <a:t> regional lymph node metastasis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N1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Single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ipsilateral lymph nodes, 3 cm or less, and ECE negative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N2a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Single ipsilateral or contralateral node 3 cm or less and ECE (+); or single ipsilateral node &gt; 3 and &lt; 6 cm and ECE (-)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N2b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Multiple ipsilateral lymph nodes,</a:t>
                      </a:r>
                      <a:r>
                        <a:rPr lang="en-US" sz="1200" baseline="0" dirty="0" smtClean="0"/>
                        <a:t> none </a:t>
                      </a:r>
                      <a:r>
                        <a:rPr lang="en-US" sz="1200" dirty="0" smtClean="0"/>
                        <a:t>larger than 6 cm and ECE (-)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N2c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Bilateral 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lymph nodes, none larger than 6 cm and ECE (-)</a:t>
                      </a:r>
                    </a:p>
                    <a:p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N3a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Lymph node &gt;</a:t>
                      </a:r>
                      <a:r>
                        <a:rPr lang="en-US" sz="1200" baseline="0" dirty="0" smtClean="0"/>
                        <a:t> 6 cm and ECE (-)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N3b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Single ipsilateral node &gt; 3 cm and ENE (+); or multiple ipsilateral, contralateral or </a:t>
                      </a:r>
                      <a:r>
                        <a:rPr lang="en-US" sz="1200" dirty="0" err="1" smtClean="0"/>
                        <a:t>lilateral</a:t>
                      </a:r>
                      <a:r>
                        <a:rPr lang="en-US" sz="1200" dirty="0" smtClean="0"/>
                        <a:t> nodes, any with ENE (+)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181600" y="51054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*nodal staging is not impacted by size, </a:t>
            </a:r>
          </a:p>
          <a:p>
            <a:pPr algn="ctr"/>
            <a:r>
              <a:rPr lang="en-US" dirty="0" smtClean="0"/>
              <a:t>location or </a:t>
            </a:r>
            <a:r>
              <a:rPr lang="en-US" dirty="0" err="1" smtClean="0"/>
              <a:t>extranodal</a:t>
            </a:r>
            <a:r>
              <a:rPr lang="en-US" dirty="0" smtClean="0"/>
              <a:t> extension (ENE)!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52400" y="2819400"/>
            <a:ext cx="51054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3733800"/>
            <a:ext cx="51054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6200" y="5638800"/>
            <a:ext cx="5181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34000" y="2895600"/>
            <a:ext cx="365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34000" y="3505200"/>
            <a:ext cx="365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34000" y="4267200"/>
            <a:ext cx="365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34000" y="2282400"/>
            <a:ext cx="3657600" cy="0"/>
          </a:xfrm>
          <a:prstGeom prst="line">
            <a:avLst/>
          </a:prstGeom>
          <a:ln w="22225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2400" y="2290800"/>
            <a:ext cx="5105400" cy="0"/>
          </a:xfrm>
          <a:prstGeom prst="line">
            <a:avLst/>
          </a:prstGeom>
          <a:ln w="22225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02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25" y="68691"/>
            <a:ext cx="8093089" cy="6686707"/>
          </a:xfrm>
          <a:prstGeom prst="rect">
            <a:avLst/>
          </a:prstGeom>
          <a:ln w="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Rectangle 4"/>
          <p:cNvSpPr/>
          <p:nvPr/>
        </p:nvSpPr>
        <p:spPr>
          <a:xfrm>
            <a:off x="762000" y="4419720"/>
            <a:ext cx="2286000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W.H.O. </a:t>
            </a:r>
          </a:p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Blue Book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22790" y="457200"/>
            <a:ext cx="25793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JCC staging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20776" y="4419720"/>
            <a:ext cx="12802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/>
              </a:rPr>
              <a:t>C.A.P.</a:t>
            </a:r>
            <a:endParaRPr lang="en-US" sz="1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2" name="TextBox 21"/>
          <p:cNvSpPr txBox="1"/>
          <p:nvPr/>
        </p:nvSpPr>
        <p:spPr>
          <a:xfrm rot="18269849">
            <a:off x="935314" y="2517833"/>
            <a:ext cx="3990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Standardized International Nomenclature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3241823">
            <a:off x="4538593" y="2408190"/>
            <a:ext cx="3748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Standardized Staging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Direct therapy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Measure end results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Estimate prognosis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38599" y="4812268"/>
            <a:ext cx="3990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Standardized Reporting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(surgical pathology report)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32" y="152400"/>
            <a:ext cx="6231275" cy="6477000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63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457200"/>
            <a:ext cx="86106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What is </a:t>
            </a:r>
            <a:r>
              <a:rPr lang="en-US" sz="28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extranodal</a:t>
            </a:r>
            <a:r>
              <a:rPr lang="en-US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extension (ENA)?</a:t>
            </a:r>
          </a:p>
          <a:p>
            <a:pPr algn="ctr"/>
            <a:endParaRPr lang="en-US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indent="-274320"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  <a:tabLst>
                <a:tab pos="182880" algn="l"/>
                <a:tab pos="365760" algn="l"/>
              </a:tabLst>
            </a:pPr>
            <a:r>
              <a:rPr lang="en-US" sz="2800" dirty="0" smtClean="0"/>
              <a:t> Extension of metastatic carcinoma through the  fibrous   </a:t>
            </a:r>
          </a:p>
          <a:p>
            <a:pPr indent="-274320">
              <a:buClr>
                <a:srgbClr val="FF0000"/>
              </a:buClr>
              <a:buSzPct val="110000"/>
              <a:tabLst>
                <a:tab pos="182880" algn="l"/>
                <a:tab pos="365760" algn="l"/>
              </a:tabLst>
            </a:pPr>
            <a:r>
              <a:rPr lang="en-US" sz="2800" dirty="0" smtClean="0"/>
              <a:t>	   node capsule and into </a:t>
            </a:r>
            <a:r>
              <a:rPr lang="en-US" sz="2800" dirty="0" err="1" smtClean="0"/>
              <a:t>perinodal</a:t>
            </a:r>
            <a:r>
              <a:rPr lang="en-US" sz="2800" dirty="0" smtClean="0"/>
              <a:t> soft tissues</a:t>
            </a:r>
          </a:p>
          <a:p>
            <a:pPr indent="-274320"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  <a:tabLst>
                <a:tab pos="182880" algn="l"/>
                <a:tab pos="365760" algn="l"/>
              </a:tabLst>
            </a:pPr>
            <a:endParaRPr lang="en-US" sz="2800" dirty="0" smtClean="0"/>
          </a:p>
          <a:p>
            <a:pPr indent="-274320"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  <a:tabLst>
                <a:tab pos="182880" algn="l"/>
                <a:tab pos="365760" algn="l"/>
              </a:tabLst>
            </a:pPr>
            <a:r>
              <a:rPr lang="en-US" sz="2800" dirty="0" smtClean="0"/>
              <a:t> Minor ENE:   ≤ 2 mm beyond node capsule</a:t>
            </a:r>
          </a:p>
          <a:p>
            <a:pPr indent="-274320"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  <a:tabLst>
                <a:tab pos="182880" algn="l"/>
                <a:tab pos="365760" algn="l"/>
              </a:tabLst>
            </a:pPr>
            <a:endParaRPr lang="en-US" sz="2800" dirty="0" smtClean="0"/>
          </a:p>
          <a:p>
            <a:pPr indent="-274320"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  <a:tabLst>
                <a:tab pos="182880" algn="l"/>
                <a:tab pos="365760" algn="l"/>
              </a:tabLst>
            </a:pPr>
            <a:r>
              <a:rPr lang="en-US" sz="2800" dirty="0" smtClean="0"/>
              <a:t> Major ENE:   ˃ 2 mm beyond node capsule</a:t>
            </a:r>
          </a:p>
          <a:p>
            <a:pPr indent="-274320"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  <a:tabLst>
                <a:tab pos="182880" algn="l"/>
                <a:tab pos="365760" algn="l"/>
              </a:tabLst>
            </a:pPr>
            <a:endParaRPr lang="en-US" sz="2800" dirty="0" smtClean="0"/>
          </a:p>
          <a:p>
            <a:pPr indent="-274320"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  <a:tabLst>
                <a:tab pos="182880" algn="l"/>
                <a:tab pos="365760" algn="l"/>
              </a:tabLst>
            </a:pPr>
            <a:r>
              <a:rPr lang="en-US" sz="2800" dirty="0" smtClean="0"/>
              <a:t> Major ENE includes soft tissue implants</a:t>
            </a:r>
          </a:p>
          <a:p>
            <a:pPr indent="-274320"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  <a:tabLst>
                <a:tab pos="182880" algn="l"/>
                <a:tab pos="365760" algn="l"/>
              </a:tabLst>
            </a:pPr>
            <a:endParaRPr lang="en-US" sz="2800" dirty="0"/>
          </a:p>
          <a:p>
            <a:pPr indent="-274320">
              <a:buClr>
                <a:srgbClr val="FF0000"/>
              </a:buClr>
              <a:buSzPct val="110000"/>
              <a:buFont typeface="Wingdings" panose="05000000000000000000" pitchFamily="2" charset="2"/>
              <a:buChar char="ü"/>
              <a:tabLst>
                <a:tab pos="182880" algn="l"/>
                <a:tab pos="365760" algn="l"/>
              </a:tabLst>
            </a:pPr>
            <a:r>
              <a:rPr lang="en-US" sz="2800" dirty="0"/>
              <a:t> </a:t>
            </a:r>
            <a:r>
              <a:rPr lang="en-US" sz="2800" dirty="0" smtClean="0"/>
              <a:t> Major and minor subcategories are for data collection   </a:t>
            </a:r>
          </a:p>
          <a:p>
            <a:pPr>
              <a:buClr>
                <a:srgbClr val="FF0000"/>
              </a:buClr>
              <a:buSzPct val="110000"/>
              <a:tabLst>
                <a:tab pos="182880" algn="l"/>
                <a:tab pos="365760" algn="l"/>
              </a:tabLst>
            </a:pPr>
            <a:r>
              <a:rPr lang="en-US" sz="2800" dirty="0"/>
              <a:t> </a:t>
            </a:r>
            <a:r>
              <a:rPr lang="en-US" sz="2800" dirty="0" smtClean="0"/>
              <a:t>     purposes only (both ENE positive for staging purposes)</a:t>
            </a:r>
            <a:endParaRPr lang="en-US" sz="2800" dirty="0"/>
          </a:p>
          <a:p>
            <a:r>
              <a:rPr lang="en-US" sz="2800" dirty="0">
                <a:latin typeface="Comic Sans MS" panose="030F0702030302020204" pitchFamily="66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4769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81000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Why is extracapsular extension not a staging parameter for HPV-associated oropharyngeal cancer?</a:t>
            </a:r>
          </a:p>
          <a:p>
            <a:pPr algn="ctr"/>
            <a:endParaRPr lang="en-US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r>
              <a:rPr lang="en-US" sz="2800" dirty="0" smtClean="0">
                <a:latin typeface="Comic Sans MS" panose="030F0702030302020204" pitchFamily="66" charset="0"/>
              </a:rPr>
              <a:t>	1.  Not predictive</a:t>
            </a:r>
          </a:p>
          <a:p>
            <a:endParaRPr lang="en-US" sz="2800" dirty="0">
              <a:latin typeface="Comic Sans MS" panose="030F0702030302020204" pitchFamily="66" charset="0"/>
            </a:endParaRPr>
          </a:p>
          <a:p>
            <a:r>
              <a:rPr lang="en-US" sz="2800" dirty="0">
                <a:latin typeface="Comic Sans MS" panose="030F0702030302020204" pitchFamily="66" charset="0"/>
              </a:rPr>
              <a:t>	</a:t>
            </a:r>
            <a:r>
              <a:rPr lang="en-US" sz="2800" dirty="0" smtClean="0">
                <a:latin typeface="Comic Sans MS" panose="030F0702030302020204" pitchFamily="66" charset="0"/>
              </a:rPr>
              <a:t>2.  Not reproducible 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5900" y="6477000"/>
            <a:ext cx="37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Lewis et al. Mod </a:t>
            </a:r>
            <a:r>
              <a:rPr lang="en-US" dirty="0" err="1" smtClean="0"/>
              <a:t>Pathol</a:t>
            </a:r>
            <a:r>
              <a:rPr lang="en-US" dirty="0" smtClean="0"/>
              <a:t> 24:1413, 2011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9198"/>
            <a:ext cx="5943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An external file that holds a picture, illustration, etc.&#10;Object name is nihms546319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886200"/>
            <a:ext cx="8763000" cy="258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64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3392269"/>
            <a:ext cx="861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Inter- and intra-observer variability in the classification of extracapsular extension in p16 positive oropharyngeal squamous cell carcinoma nodal metastases.</a:t>
            </a:r>
            <a:endParaRPr lang="en-US" dirty="0"/>
          </a:p>
        </p:txBody>
      </p:sp>
      <p:pic>
        <p:nvPicPr>
          <p:cNvPr id="2052" name="Picture 4" descr="https://ars.els-cdn.com/content/image/1-s2.0-S1368837515002936-gr2_l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671571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282714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Why is extracapsular extension not a staging parameter for HPV-associated oropharyngeal </a:t>
            </a:r>
            <a:r>
              <a:rPr lang="en-US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cancer?</a:t>
            </a:r>
            <a:r>
              <a:rPr lang="en-US" sz="20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 </a:t>
            </a:r>
            <a:r>
              <a:rPr lang="en-US" sz="2000" dirty="0">
                <a:solidFill>
                  <a:prstClr val="white"/>
                </a:solidFill>
                <a:latin typeface="Comic Sans MS" panose="030F0702030302020204" pitchFamily="66" charset="0"/>
              </a:rPr>
              <a:t>Not reproducible </a:t>
            </a:r>
          </a:p>
        </p:txBody>
      </p:sp>
    </p:spTree>
    <p:extLst>
      <p:ext uri="{BB962C8B-B14F-4D97-AF65-F5344CB8AC3E}">
        <p14:creationId xmlns:p14="http://schemas.microsoft.com/office/powerpoint/2010/main" val="20924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ars.els-cdn.com/content/image/1-s2.0-S1368837515002936-gr2_l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76200"/>
            <a:ext cx="86995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24600" y="5597934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Lewis et al. Oral </a:t>
            </a:r>
            <a:r>
              <a:rPr lang="en-US" dirty="0" err="1" smtClean="0"/>
              <a:t>Oncol</a:t>
            </a:r>
            <a:r>
              <a:rPr lang="en-US" dirty="0" smtClean="0"/>
              <a:t>  </a:t>
            </a:r>
          </a:p>
          <a:p>
            <a:r>
              <a:rPr lang="en-US" dirty="0" smtClean="0"/>
              <a:t>51:985,2015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67000" y="1752600"/>
            <a:ext cx="5562600" cy="193899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</a:rPr>
              <a:t>Using individual criteria, all 5 agreed in 48% of cases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</a:rPr>
              <a:t>Using standardized criteria, all 5 agreed in 68% of cases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4418917"/>
            <a:ext cx="5880100" cy="236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96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blog.corista.com/hs-fs/hub/256439/file-389050509-jpg/images/tumorboard.jpg?t=1492692553378&amp;width=494&amp;height=329&amp;name=tumorbo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54102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se1.mm.bing.net/th?id=OIP.MCcOGMoc0mCLeSXOiE3sRwHaIJ&amp;pid=15.1&amp;P=0&amp;w=300&amp;h=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14400"/>
            <a:ext cx="26003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12954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The dirty little secret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of Head &amp; Neck Tumor Boards</a:t>
            </a:r>
            <a:endParaRPr lang="en-US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25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mhdentaloncology.ca/images/head-and-neck/se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28600"/>
            <a:ext cx="8343900" cy="642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gure 10.jpg"/>
          <p:cNvPicPr>
            <a:picLocks noChangeAspect="1"/>
          </p:cNvPicPr>
          <p:nvPr/>
        </p:nvPicPr>
        <p:blipFill>
          <a:blip r:embed="rId3" cstate="print">
            <a:lum bright="-2000" contrast="34000"/>
          </a:blip>
          <a:stretch>
            <a:fillRect/>
          </a:stretch>
        </p:blipFill>
        <p:spPr>
          <a:xfrm>
            <a:off x="163524" y="2667000"/>
            <a:ext cx="4789476" cy="4007069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26903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"/>
            <a:ext cx="82296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Change 6.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For oral cavity squamous cell carcinoma, T stage now incorporates depth of invasion (DOI)</a:t>
            </a:r>
          </a:p>
          <a:p>
            <a:pPr algn="ctr"/>
            <a:endParaRPr lang="en-US" sz="3200" dirty="0"/>
          </a:p>
          <a:p>
            <a:pPr marL="457200" indent="-457200">
              <a:buClr>
                <a:srgbClr val="FF0000"/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2400" dirty="0" smtClean="0"/>
              <a:t>For every 5 mm increase in DOI, </a:t>
            </a:r>
            <a:r>
              <a:rPr lang="en-US" sz="2400" dirty="0" err="1" smtClean="0"/>
              <a:t>pT</a:t>
            </a:r>
            <a:r>
              <a:rPr lang="en-US" sz="2400" dirty="0" smtClean="0"/>
              <a:t> category increasing by one level (≤ 5mm, ˃ 5mm but ≤ 10 mm, ˃ 10 mm).</a:t>
            </a:r>
          </a:p>
          <a:p>
            <a:pPr marL="457200" indent="-457200">
              <a:buClr>
                <a:srgbClr val="FF0000"/>
              </a:buClr>
              <a:buSzPct val="110000"/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457200" indent="-457200">
              <a:buClr>
                <a:srgbClr val="FF0000"/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2400" dirty="0" smtClean="0"/>
              <a:t>DOI supersedes tumor thickness as a staging parameter</a:t>
            </a:r>
          </a:p>
        </p:txBody>
      </p:sp>
    </p:spTree>
    <p:extLst>
      <p:ext uri="{BB962C8B-B14F-4D97-AF65-F5344CB8AC3E}">
        <p14:creationId xmlns:p14="http://schemas.microsoft.com/office/powerpoint/2010/main" val="234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01439" y="1189721"/>
            <a:ext cx="9587923" cy="4777369"/>
          </a:xfrm>
          <a:custGeom>
            <a:avLst/>
            <a:gdLst>
              <a:gd name="connsiteX0" fmla="*/ 215900 w 9587923"/>
              <a:gd name="connsiteY0" fmla="*/ 1882969 h 4777369"/>
              <a:gd name="connsiteX1" fmla="*/ 331100 w 9587923"/>
              <a:gd name="connsiteY1" fmla="*/ 1897369 h 4777369"/>
              <a:gd name="connsiteX2" fmla="*/ 561500 w 9587923"/>
              <a:gd name="connsiteY2" fmla="*/ 1911769 h 4777369"/>
              <a:gd name="connsiteX3" fmla="*/ 770300 w 9587923"/>
              <a:gd name="connsiteY3" fmla="*/ 1911769 h 4777369"/>
              <a:gd name="connsiteX4" fmla="*/ 1087100 w 9587923"/>
              <a:gd name="connsiteY4" fmla="*/ 1897369 h 4777369"/>
              <a:gd name="connsiteX5" fmla="*/ 1303100 w 9587923"/>
              <a:gd name="connsiteY5" fmla="*/ 1904569 h 4777369"/>
              <a:gd name="connsiteX6" fmla="*/ 1677500 w 9587923"/>
              <a:gd name="connsiteY6" fmla="*/ 1875769 h 4777369"/>
              <a:gd name="connsiteX7" fmla="*/ 1900700 w 9587923"/>
              <a:gd name="connsiteY7" fmla="*/ 1940569 h 4777369"/>
              <a:gd name="connsiteX8" fmla="*/ 2109500 w 9587923"/>
              <a:gd name="connsiteY8" fmla="*/ 1969369 h 4777369"/>
              <a:gd name="connsiteX9" fmla="*/ 2282300 w 9587923"/>
              <a:gd name="connsiteY9" fmla="*/ 1875769 h 4777369"/>
              <a:gd name="connsiteX10" fmla="*/ 2390300 w 9587923"/>
              <a:gd name="connsiteY10" fmla="*/ 1566169 h 4777369"/>
              <a:gd name="connsiteX11" fmla="*/ 2447900 w 9587923"/>
              <a:gd name="connsiteY11" fmla="*/ 1328569 h 4777369"/>
              <a:gd name="connsiteX12" fmla="*/ 2570300 w 9587923"/>
              <a:gd name="connsiteY12" fmla="*/ 990169 h 4777369"/>
              <a:gd name="connsiteX13" fmla="*/ 2555900 w 9587923"/>
              <a:gd name="connsiteY13" fmla="*/ 745369 h 4777369"/>
              <a:gd name="connsiteX14" fmla="*/ 2728700 w 9587923"/>
              <a:gd name="connsiteY14" fmla="*/ 320569 h 4777369"/>
              <a:gd name="connsiteX15" fmla="*/ 2959100 w 9587923"/>
              <a:gd name="connsiteY15" fmla="*/ 291769 h 4777369"/>
              <a:gd name="connsiteX16" fmla="*/ 3448700 w 9587923"/>
              <a:gd name="connsiteY16" fmla="*/ 507769 h 4777369"/>
              <a:gd name="connsiteX17" fmla="*/ 3520700 w 9587923"/>
              <a:gd name="connsiteY17" fmla="*/ 514969 h 4777369"/>
              <a:gd name="connsiteX18" fmla="*/ 3887900 w 9587923"/>
              <a:gd name="connsiteY18" fmla="*/ 399769 h 4777369"/>
              <a:gd name="connsiteX19" fmla="*/ 4406300 w 9587923"/>
              <a:gd name="connsiteY19" fmla="*/ 18169 h 4777369"/>
              <a:gd name="connsiteX20" fmla="*/ 4953500 w 9587923"/>
              <a:gd name="connsiteY20" fmla="*/ 97369 h 4777369"/>
              <a:gd name="connsiteX21" fmla="*/ 5284700 w 9587923"/>
              <a:gd name="connsiteY21" fmla="*/ 414169 h 4777369"/>
              <a:gd name="connsiteX22" fmla="*/ 5587100 w 9587923"/>
              <a:gd name="connsiteY22" fmla="*/ 730969 h 4777369"/>
              <a:gd name="connsiteX23" fmla="*/ 6119900 w 9587923"/>
              <a:gd name="connsiteY23" fmla="*/ 558169 h 4777369"/>
              <a:gd name="connsiteX24" fmla="*/ 6818300 w 9587923"/>
              <a:gd name="connsiteY24" fmla="*/ 320569 h 4777369"/>
              <a:gd name="connsiteX25" fmla="*/ 7127900 w 9587923"/>
              <a:gd name="connsiteY25" fmla="*/ 644569 h 4777369"/>
              <a:gd name="connsiteX26" fmla="*/ 7286300 w 9587923"/>
              <a:gd name="connsiteY26" fmla="*/ 1026169 h 4777369"/>
              <a:gd name="connsiteX27" fmla="*/ 7408700 w 9587923"/>
              <a:gd name="connsiteY27" fmla="*/ 1508569 h 4777369"/>
              <a:gd name="connsiteX28" fmla="*/ 7502300 w 9587923"/>
              <a:gd name="connsiteY28" fmla="*/ 1774969 h 4777369"/>
              <a:gd name="connsiteX29" fmla="*/ 7696700 w 9587923"/>
              <a:gd name="connsiteY29" fmla="*/ 1861369 h 4777369"/>
              <a:gd name="connsiteX30" fmla="*/ 8755100 w 9587923"/>
              <a:gd name="connsiteY30" fmla="*/ 1897369 h 4777369"/>
              <a:gd name="connsiteX31" fmla="*/ 9367100 w 9587923"/>
              <a:gd name="connsiteY31" fmla="*/ 1904569 h 4777369"/>
              <a:gd name="connsiteX32" fmla="*/ 9446300 w 9587923"/>
              <a:gd name="connsiteY32" fmla="*/ 2674969 h 4777369"/>
              <a:gd name="connsiteX33" fmla="*/ 7523900 w 9587923"/>
              <a:gd name="connsiteY33" fmla="*/ 2739769 h 4777369"/>
              <a:gd name="connsiteX34" fmla="*/ 7048700 w 9587923"/>
              <a:gd name="connsiteY34" fmla="*/ 2703769 h 4777369"/>
              <a:gd name="connsiteX35" fmla="*/ 6875900 w 9587923"/>
              <a:gd name="connsiteY35" fmla="*/ 2811769 h 4777369"/>
              <a:gd name="connsiteX36" fmla="*/ 6796700 w 9587923"/>
              <a:gd name="connsiteY36" fmla="*/ 2991769 h 4777369"/>
              <a:gd name="connsiteX37" fmla="*/ 6789500 w 9587923"/>
              <a:gd name="connsiteY37" fmla="*/ 3286969 h 4777369"/>
              <a:gd name="connsiteX38" fmla="*/ 6688700 w 9587923"/>
              <a:gd name="connsiteY38" fmla="*/ 3531769 h 4777369"/>
              <a:gd name="connsiteX39" fmla="*/ 6580700 w 9587923"/>
              <a:gd name="connsiteY39" fmla="*/ 3697369 h 4777369"/>
              <a:gd name="connsiteX40" fmla="*/ 6523100 w 9587923"/>
              <a:gd name="connsiteY40" fmla="*/ 3632569 h 4777369"/>
              <a:gd name="connsiteX41" fmla="*/ 6451100 w 9587923"/>
              <a:gd name="connsiteY41" fmla="*/ 3366169 h 4777369"/>
              <a:gd name="connsiteX42" fmla="*/ 6415100 w 9587923"/>
              <a:gd name="connsiteY42" fmla="*/ 3135769 h 4777369"/>
              <a:gd name="connsiteX43" fmla="*/ 6335900 w 9587923"/>
              <a:gd name="connsiteY43" fmla="*/ 2746969 h 4777369"/>
              <a:gd name="connsiteX44" fmla="*/ 6119900 w 9587923"/>
              <a:gd name="connsiteY44" fmla="*/ 2437369 h 4777369"/>
              <a:gd name="connsiteX45" fmla="*/ 6047900 w 9587923"/>
              <a:gd name="connsiteY45" fmla="*/ 2905369 h 4777369"/>
              <a:gd name="connsiteX46" fmla="*/ 6047900 w 9587923"/>
              <a:gd name="connsiteY46" fmla="*/ 3092569 h 4777369"/>
              <a:gd name="connsiteX47" fmla="*/ 6141500 w 9587923"/>
              <a:gd name="connsiteY47" fmla="*/ 3337369 h 4777369"/>
              <a:gd name="connsiteX48" fmla="*/ 6076700 w 9587923"/>
              <a:gd name="connsiteY48" fmla="*/ 3553369 h 4777369"/>
              <a:gd name="connsiteX49" fmla="*/ 5961500 w 9587923"/>
              <a:gd name="connsiteY49" fmla="*/ 3279769 h 4777369"/>
              <a:gd name="connsiteX50" fmla="*/ 5839100 w 9587923"/>
              <a:gd name="connsiteY50" fmla="*/ 2998969 h 4777369"/>
              <a:gd name="connsiteX51" fmla="*/ 5745500 w 9587923"/>
              <a:gd name="connsiteY51" fmla="*/ 2638969 h 4777369"/>
              <a:gd name="connsiteX52" fmla="*/ 5493500 w 9587923"/>
              <a:gd name="connsiteY52" fmla="*/ 2386969 h 4777369"/>
              <a:gd name="connsiteX53" fmla="*/ 5522300 w 9587923"/>
              <a:gd name="connsiteY53" fmla="*/ 3106969 h 4777369"/>
              <a:gd name="connsiteX54" fmla="*/ 5493500 w 9587923"/>
              <a:gd name="connsiteY54" fmla="*/ 3286969 h 4777369"/>
              <a:gd name="connsiteX55" fmla="*/ 5443100 w 9587923"/>
              <a:gd name="connsiteY55" fmla="*/ 3416569 h 4777369"/>
              <a:gd name="connsiteX56" fmla="*/ 5378300 w 9587923"/>
              <a:gd name="connsiteY56" fmla="*/ 3618169 h 4777369"/>
              <a:gd name="connsiteX57" fmla="*/ 5284700 w 9587923"/>
              <a:gd name="connsiteY57" fmla="*/ 3834169 h 4777369"/>
              <a:gd name="connsiteX58" fmla="*/ 5219900 w 9587923"/>
              <a:gd name="connsiteY58" fmla="*/ 3870169 h 4777369"/>
              <a:gd name="connsiteX59" fmla="*/ 5155100 w 9587923"/>
              <a:gd name="connsiteY59" fmla="*/ 3603769 h 4777369"/>
              <a:gd name="connsiteX60" fmla="*/ 5047100 w 9587923"/>
              <a:gd name="connsiteY60" fmla="*/ 3488569 h 4777369"/>
              <a:gd name="connsiteX61" fmla="*/ 5047100 w 9587923"/>
              <a:gd name="connsiteY61" fmla="*/ 3740569 h 4777369"/>
              <a:gd name="connsiteX62" fmla="*/ 5047100 w 9587923"/>
              <a:gd name="connsiteY62" fmla="*/ 4129369 h 4777369"/>
              <a:gd name="connsiteX63" fmla="*/ 4989500 w 9587923"/>
              <a:gd name="connsiteY63" fmla="*/ 4338169 h 4777369"/>
              <a:gd name="connsiteX64" fmla="*/ 4888700 w 9587923"/>
              <a:gd name="connsiteY64" fmla="*/ 4381369 h 4777369"/>
              <a:gd name="connsiteX65" fmla="*/ 4867100 w 9587923"/>
              <a:gd name="connsiteY65" fmla="*/ 4114969 h 4777369"/>
              <a:gd name="connsiteX66" fmla="*/ 4852700 w 9587923"/>
              <a:gd name="connsiteY66" fmla="*/ 3740569 h 4777369"/>
              <a:gd name="connsiteX67" fmla="*/ 4809500 w 9587923"/>
              <a:gd name="connsiteY67" fmla="*/ 3142969 h 4777369"/>
              <a:gd name="connsiteX68" fmla="*/ 4492700 w 9587923"/>
              <a:gd name="connsiteY68" fmla="*/ 3114169 h 4777369"/>
              <a:gd name="connsiteX69" fmla="*/ 4269500 w 9587923"/>
              <a:gd name="connsiteY69" fmla="*/ 2977369 h 4777369"/>
              <a:gd name="connsiteX70" fmla="*/ 4118300 w 9587923"/>
              <a:gd name="connsiteY70" fmla="*/ 3092569 h 4777369"/>
              <a:gd name="connsiteX71" fmla="*/ 4161500 w 9587923"/>
              <a:gd name="connsiteY71" fmla="*/ 3409369 h 4777369"/>
              <a:gd name="connsiteX72" fmla="*/ 4197500 w 9587923"/>
              <a:gd name="connsiteY72" fmla="*/ 3661369 h 4777369"/>
              <a:gd name="connsiteX73" fmla="*/ 4089500 w 9587923"/>
              <a:gd name="connsiteY73" fmla="*/ 3610969 h 4777369"/>
              <a:gd name="connsiteX74" fmla="*/ 4024700 w 9587923"/>
              <a:gd name="connsiteY74" fmla="*/ 3286969 h 4777369"/>
              <a:gd name="connsiteX75" fmla="*/ 3945500 w 9587923"/>
              <a:gd name="connsiteY75" fmla="*/ 3776569 h 4777369"/>
              <a:gd name="connsiteX76" fmla="*/ 3967100 w 9587923"/>
              <a:gd name="connsiteY76" fmla="*/ 4215769 h 4777369"/>
              <a:gd name="connsiteX77" fmla="*/ 3880700 w 9587923"/>
              <a:gd name="connsiteY77" fmla="*/ 4381369 h 4777369"/>
              <a:gd name="connsiteX78" fmla="*/ 3837500 w 9587923"/>
              <a:gd name="connsiteY78" fmla="*/ 4323769 h 4777369"/>
              <a:gd name="connsiteX79" fmla="*/ 3751100 w 9587923"/>
              <a:gd name="connsiteY79" fmla="*/ 4179769 h 4777369"/>
              <a:gd name="connsiteX80" fmla="*/ 3751100 w 9587923"/>
              <a:gd name="connsiteY80" fmla="*/ 4546969 h 4777369"/>
              <a:gd name="connsiteX81" fmla="*/ 3679100 w 9587923"/>
              <a:gd name="connsiteY81" fmla="*/ 4777369 h 4777369"/>
              <a:gd name="connsiteX82" fmla="*/ 3549500 w 9587923"/>
              <a:gd name="connsiteY82" fmla="*/ 4546969 h 4777369"/>
              <a:gd name="connsiteX83" fmla="*/ 3563900 w 9587923"/>
              <a:gd name="connsiteY83" fmla="*/ 4302169 h 4777369"/>
              <a:gd name="connsiteX84" fmla="*/ 3628700 w 9587923"/>
              <a:gd name="connsiteY84" fmla="*/ 3502969 h 4777369"/>
              <a:gd name="connsiteX85" fmla="*/ 3463100 w 9587923"/>
              <a:gd name="connsiteY85" fmla="*/ 3128569 h 4777369"/>
              <a:gd name="connsiteX86" fmla="*/ 3290300 w 9587923"/>
              <a:gd name="connsiteY86" fmla="*/ 3171769 h 4777369"/>
              <a:gd name="connsiteX87" fmla="*/ 3283100 w 9587923"/>
              <a:gd name="connsiteY87" fmla="*/ 3366169 h 4777369"/>
              <a:gd name="connsiteX88" fmla="*/ 3225500 w 9587923"/>
              <a:gd name="connsiteY88" fmla="*/ 3524569 h 4777369"/>
              <a:gd name="connsiteX89" fmla="*/ 3117500 w 9587923"/>
              <a:gd name="connsiteY89" fmla="*/ 3279769 h 4777369"/>
              <a:gd name="connsiteX90" fmla="*/ 3103100 w 9587923"/>
              <a:gd name="connsiteY90" fmla="*/ 3042169 h 4777369"/>
              <a:gd name="connsiteX91" fmla="*/ 3103100 w 9587923"/>
              <a:gd name="connsiteY91" fmla="*/ 2847769 h 4777369"/>
              <a:gd name="connsiteX92" fmla="*/ 2923100 w 9587923"/>
              <a:gd name="connsiteY92" fmla="*/ 2898169 h 4777369"/>
              <a:gd name="connsiteX93" fmla="*/ 2879900 w 9587923"/>
              <a:gd name="connsiteY93" fmla="*/ 3128569 h 4777369"/>
              <a:gd name="connsiteX94" fmla="*/ 2678300 w 9587923"/>
              <a:gd name="connsiteY94" fmla="*/ 3128569 h 4777369"/>
              <a:gd name="connsiteX95" fmla="*/ 2671100 w 9587923"/>
              <a:gd name="connsiteY95" fmla="*/ 2833369 h 4777369"/>
              <a:gd name="connsiteX96" fmla="*/ 2635100 w 9587923"/>
              <a:gd name="connsiteY96" fmla="*/ 2480569 h 4777369"/>
              <a:gd name="connsiteX97" fmla="*/ 2563100 w 9587923"/>
              <a:gd name="connsiteY97" fmla="*/ 2343769 h 4777369"/>
              <a:gd name="connsiteX98" fmla="*/ 2519900 w 9587923"/>
              <a:gd name="connsiteY98" fmla="*/ 3200569 h 4777369"/>
              <a:gd name="connsiteX99" fmla="*/ 2368700 w 9587923"/>
              <a:gd name="connsiteY99" fmla="*/ 3070969 h 4777369"/>
              <a:gd name="connsiteX100" fmla="*/ 2102300 w 9587923"/>
              <a:gd name="connsiteY100" fmla="*/ 2595769 h 4777369"/>
              <a:gd name="connsiteX101" fmla="*/ 151100 w 9587923"/>
              <a:gd name="connsiteY101" fmla="*/ 2602969 h 4777369"/>
              <a:gd name="connsiteX102" fmla="*/ 129500 w 9587923"/>
              <a:gd name="connsiteY102" fmla="*/ 1890169 h 4777369"/>
              <a:gd name="connsiteX103" fmla="*/ 129500 w 9587923"/>
              <a:gd name="connsiteY103" fmla="*/ 1882969 h 477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9587923" h="4777369">
                <a:moveTo>
                  <a:pt x="215900" y="1882969"/>
                </a:moveTo>
                <a:cubicBezTo>
                  <a:pt x="244700" y="1887769"/>
                  <a:pt x="273500" y="1892569"/>
                  <a:pt x="331100" y="1897369"/>
                </a:cubicBezTo>
                <a:cubicBezTo>
                  <a:pt x="388700" y="1902169"/>
                  <a:pt x="488300" y="1909369"/>
                  <a:pt x="561500" y="1911769"/>
                </a:cubicBezTo>
                <a:cubicBezTo>
                  <a:pt x="634700" y="1914169"/>
                  <a:pt x="682700" y="1914169"/>
                  <a:pt x="770300" y="1911769"/>
                </a:cubicBezTo>
                <a:cubicBezTo>
                  <a:pt x="857900" y="1909369"/>
                  <a:pt x="998300" y="1898569"/>
                  <a:pt x="1087100" y="1897369"/>
                </a:cubicBezTo>
                <a:cubicBezTo>
                  <a:pt x="1175900" y="1896169"/>
                  <a:pt x="1204700" y="1908169"/>
                  <a:pt x="1303100" y="1904569"/>
                </a:cubicBezTo>
                <a:cubicBezTo>
                  <a:pt x="1401500" y="1900969"/>
                  <a:pt x="1577900" y="1869769"/>
                  <a:pt x="1677500" y="1875769"/>
                </a:cubicBezTo>
                <a:cubicBezTo>
                  <a:pt x="1777100" y="1881769"/>
                  <a:pt x="1828700" y="1924969"/>
                  <a:pt x="1900700" y="1940569"/>
                </a:cubicBezTo>
                <a:cubicBezTo>
                  <a:pt x="1972700" y="1956169"/>
                  <a:pt x="2045900" y="1980169"/>
                  <a:pt x="2109500" y="1969369"/>
                </a:cubicBezTo>
                <a:cubicBezTo>
                  <a:pt x="2173100" y="1958569"/>
                  <a:pt x="2235500" y="1942969"/>
                  <a:pt x="2282300" y="1875769"/>
                </a:cubicBezTo>
                <a:cubicBezTo>
                  <a:pt x="2329100" y="1808569"/>
                  <a:pt x="2362700" y="1657369"/>
                  <a:pt x="2390300" y="1566169"/>
                </a:cubicBezTo>
                <a:cubicBezTo>
                  <a:pt x="2417900" y="1474969"/>
                  <a:pt x="2417900" y="1424569"/>
                  <a:pt x="2447900" y="1328569"/>
                </a:cubicBezTo>
                <a:cubicBezTo>
                  <a:pt x="2477900" y="1232569"/>
                  <a:pt x="2552300" y="1087369"/>
                  <a:pt x="2570300" y="990169"/>
                </a:cubicBezTo>
                <a:cubicBezTo>
                  <a:pt x="2588300" y="892969"/>
                  <a:pt x="2529500" y="856969"/>
                  <a:pt x="2555900" y="745369"/>
                </a:cubicBezTo>
                <a:cubicBezTo>
                  <a:pt x="2582300" y="633769"/>
                  <a:pt x="2661500" y="396169"/>
                  <a:pt x="2728700" y="320569"/>
                </a:cubicBezTo>
                <a:cubicBezTo>
                  <a:pt x="2795900" y="244969"/>
                  <a:pt x="2839100" y="260569"/>
                  <a:pt x="2959100" y="291769"/>
                </a:cubicBezTo>
                <a:cubicBezTo>
                  <a:pt x="3079100" y="322969"/>
                  <a:pt x="3355100" y="470569"/>
                  <a:pt x="3448700" y="507769"/>
                </a:cubicBezTo>
                <a:cubicBezTo>
                  <a:pt x="3542300" y="544969"/>
                  <a:pt x="3447500" y="532969"/>
                  <a:pt x="3520700" y="514969"/>
                </a:cubicBezTo>
                <a:cubicBezTo>
                  <a:pt x="3593900" y="496969"/>
                  <a:pt x="3740300" y="482569"/>
                  <a:pt x="3887900" y="399769"/>
                </a:cubicBezTo>
                <a:cubicBezTo>
                  <a:pt x="4035500" y="316969"/>
                  <a:pt x="4228700" y="68569"/>
                  <a:pt x="4406300" y="18169"/>
                </a:cubicBezTo>
                <a:cubicBezTo>
                  <a:pt x="4583900" y="-32231"/>
                  <a:pt x="4807100" y="31369"/>
                  <a:pt x="4953500" y="97369"/>
                </a:cubicBezTo>
                <a:cubicBezTo>
                  <a:pt x="5099900" y="163369"/>
                  <a:pt x="5179100" y="308569"/>
                  <a:pt x="5284700" y="414169"/>
                </a:cubicBezTo>
                <a:cubicBezTo>
                  <a:pt x="5390300" y="519769"/>
                  <a:pt x="5447900" y="706969"/>
                  <a:pt x="5587100" y="730969"/>
                </a:cubicBezTo>
                <a:cubicBezTo>
                  <a:pt x="5726300" y="754969"/>
                  <a:pt x="6119900" y="558169"/>
                  <a:pt x="6119900" y="558169"/>
                </a:cubicBezTo>
                <a:cubicBezTo>
                  <a:pt x="6325100" y="489769"/>
                  <a:pt x="6650300" y="306169"/>
                  <a:pt x="6818300" y="320569"/>
                </a:cubicBezTo>
                <a:cubicBezTo>
                  <a:pt x="6986300" y="334969"/>
                  <a:pt x="7049900" y="526969"/>
                  <a:pt x="7127900" y="644569"/>
                </a:cubicBezTo>
                <a:cubicBezTo>
                  <a:pt x="7205900" y="762169"/>
                  <a:pt x="7239500" y="882169"/>
                  <a:pt x="7286300" y="1026169"/>
                </a:cubicBezTo>
                <a:cubicBezTo>
                  <a:pt x="7333100" y="1170169"/>
                  <a:pt x="7372700" y="1383769"/>
                  <a:pt x="7408700" y="1508569"/>
                </a:cubicBezTo>
                <a:cubicBezTo>
                  <a:pt x="7444700" y="1633369"/>
                  <a:pt x="7454300" y="1716169"/>
                  <a:pt x="7502300" y="1774969"/>
                </a:cubicBezTo>
                <a:cubicBezTo>
                  <a:pt x="7550300" y="1833769"/>
                  <a:pt x="7487900" y="1840969"/>
                  <a:pt x="7696700" y="1861369"/>
                </a:cubicBezTo>
                <a:cubicBezTo>
                  <a:pt x="7905500" y="1881769"/>
                  <a:pt x="8476700" y="1890169"/>
                  <a:pt x="8755100" y="1897369"/>
                </a:cubicBezTo>
                <a:cubicBezTo>
                  <a:pt x="9033500" y="1904569"/>
                  <a:pt x="9251900" y="1774969"/>
                  <a:pt x="9367100" y="1904569"/>
                </a:cubicBezTo>
                <a:cubicBezTo>
                  <a:pt x="9482300" y="2034169"/>
                  <a:pt x="9753500" y="2535769"/>
                  <a:pt x="9446300" y="2674969"/>
                </a:cubicBezTo>
                <a:cubicBezTo>
                  <a:pt x="9139100" y="2814169"/>
                  <a:pt x="7923500" y="2734969"/>
                  <a:pt x="7523900" y="2739769"/>
                </a:cubicBezTo>
                <a:cubicBezTo>
                  <a:pt x="7124300" y="2744569"/>
                  <a:pt x="7156700" y="2691769"/>
                  <a:pt x="7048700" y="2703769"/>
                </a:cubicBezTo>
                <a:cubicBezTo>
                  <a:pt x="6940700" y="2715769"/>
                  <a:pt x="6917900" y="2763769"/>
                  <a:pt x="6875900" y="2811769"/>
                </a:cubicBezTo>
                <a:cubicBezTo>
                  <a:pt x="6833900" y="2859769"/>
                  <a:pt x="6811100" y="2912569"/>
                  <a:pt x="6796700" y="2991769"/>
                </a:cubicBezTo>
                <a:cubicBezTo>
                  <a:pt x="6782300" y="3070969"/>
                  <a:pt x="6807500" y="3196969"/>
                  <a:pt x="6789500" y="3286969"/>
                </a:cubicBezTo>
                <a:cubicBezTo>
                  <a:pt x="6771500" y="3376969"/>
                  <a:pt x="6723500" y="3463369"/>
                  <a:pt x="6688700" y="3531769"/>
                </a:cubicBezTo>
                <a:cubicBezTo>
                  <a:pt x="6653900" y="3600169"/>
                  <a:pt x="6608300" y="3680569"/>
                  <a:pt x="6580700" y="3697369"/>
                </a:cubicBezTo>
                <a:cubicBezTo>
                  <a:pt x="6553100" y="3714169"/>
                  <a:pt x="6544700" y="3687769"/>
                  <a:pt x="6523100" y="3632569"/>
                </a:cubicBezTo>
                <a:cubicBezTo>
                  <a:pt x="6501500" y="3577369"/>
                  <a:pt x="6469100" y="3448969"/>
                  <a:pt x="6451100" y="3366169"/>
                </a:cubicBezTo>
                <a:cubicBezTo>
                  <a:pt x="6433100" y="3283369"/>
                  <a:pt x="6434300" y="3238969"/>
                  <a:pt x="6415100" y="3135769"/>
                </a:cubicBezTo>
                <a:cubicBezTo>
                  <a:pt x="6395900" y="3032569"/>
                  <a:pt x="6385100" y="2863369"/>
                  <a:pt x="6335900" y="2746969"/>
                </a:cubicBezTo>
                <a:cubicBezTo>
                  <a:pt x="6286700" y="2630569"/>
                  <a:pt x="6167900" y="2410969"/>
                  <a:pt x="6119900" y="2437369"/>
                </a:cubicBezTo>
                <a:cubicBezTo>
                  <a:pt x="6071900" y="2463769"/>
                  <a:pt x="6059900" y="2796169"/>
                  <a:pt x="6047900" y="2905369"/>
                </a:cubicBezTo>
                <a:cubicBezTo>
                  <a:pt x="6035900" y="3014569"/>
                  <a:pt x="6032300" y="3020569"/>
                  <a:pt x="6047900" y="3092569"/>
                </a:cubicBezTo>
                <a:cubicBezTo>
                  <a:pt x="6063500" y="3164569"/>
                  <a:pt x="6136700" y="3260569"/>
                  <a:pt x="6141500" y="3337369"/>
                </a:cubicBezTo>
                <a:cubicBezTo>
                  <a:pt x="6146300" y="3414169"/>
                  <a:pt x="6106700" y="3562969"/>
                  <a:pt x="6076700" y="3553369"/>
                </a:cubicBezTo>
                <a:cubicBezTo>
                  <a:pt x="6046700" y="3543769"/>
                  <a:pt x="6001100" y="3372169"/>
                  <a:pt x="5961500" y="3279769"/>
                </a:cubicBezTo>
                <a:cubicBezTo>
                  <a:pt x="5921900" y="3187369"/>
                  <a:pt x="5875100" y="3105769"/>
                  <a:pt x="5839100" y="2998969"/>
                </a:cubicBezTo>
                <a:cubicBezTo>
                  <a:pt x="5803100" y="2892169"/>
                  <a:pt x="5803100" y="2740969"/>
                  <a:pt x="5745500" y="2638969"/>
                </a:cubicBezTo>
                <a:cubicBezTo>
                  <a:pt x="5687900" y="2536969"/>
                  <a:pt x="5530700" y="2308969"/>
                  <a:pt x="5493500" y="2386969"/>
                </a:cubicBezTo>
                <a:cubicBezTo>
                  <a:pt x="5456300" y="2464969"/>
                  <a:pt x="5522300" y="2956969"/>
                  <a:pt x="5522300" y="3106969"/>
                </a:cubicBezTo>
                <a:cubicBezTo>
                  <a:pt x="5522300" y="3256969"/>
                  <a:pt x="5506700" y="3235369"/>
                  <a:pt x="5493500" y="3286969"/>
                </a:cubicBezTo>
                <a:cubicBezTo>
                  <a:pt x="5480300" y="3338569"/>
                  <a:pt x="5462300" y="3361369"/>
                  <a:pt x="5443100" y="3416569"/>
                </a:cubicBezTo>
                <a:cubicBezTo>
                  <a:pt x="5423900" y="3471769"/>
                  <a:pt x="5404700" y="3548569"/>
                  <a:pt x="5378300" y="3618169"/>
                </a:cubicBezTo>
                <a:cubicBezTo>
                  <a:pt x="5351900" y="3687769"/>
                  <a:pt x="5311100" y="3792169"/>
                  <a:pt x="5284700" y="3834169"/>
                </a:cubicBezTo>
                <a:cubicBezTo>
                  <a:pt x="5258300" y="3876169"/>
                  <a:pt x="5241500" y="3908569"/>
                  <a:pt x="5219900" y="3870169"/>
                </a:cubicBezTo>
                <a:cubicBezTo>
                  <a:pt x="5198300" y="3831769"/>
                  <a:pt x="5183900" y="3667369"/>
                  <a:pt x="5155100" y="3603769"/>
                </a:cubicBezTo>
                <a:cubicBezTo>
                  <a:pt x="5126300" y="3540169"/>
                  <a:pt x="5065100" y="3465769"/>
                  <a:pt x="5047100" y="3488569"/>
                </a:cubicBezTo>
                <a:cubicBezTo>
                  <a:pt x="5029100" y="3511369"/>
                  <a:pt x="5047100" y="3740569"/>
                  <a:pt x="5047100" y="3740569"/>
                </a:cubicBezTo>
                <a:cubicBezTo>
                  <a:pt x="5047100" y="3847369"/>
                  <a:pt x="5056700" y="4029769"/>
                  <a:pt x="5047100" y="4129369"/>
                </a:cubicBezTo>
                <a:cubicBezTo>
                  <a:pt x="5037500" y="4228969"/>
                  <a:pt x="5015900" y="4296169"/>
                  <a:pt x="4989500" y="4338169"/>
                </a:cubicBezTo>
                <a:cubicBezTo>
                  <a:pt x="4963100" y="4380169"/>
                  <a:pt x="4909100" y="4418569"/>
                  <a:pt x="4888700" y="4381369"/>
                </a:cubicBezTo>
                <a:cubicBezTo>
                  <a:pt x="4868300" y="4344169"/>
                  <a:pt x="4873100" y="4221769"/>
                  <a:pt x="4867100" y="4114969"/>
                </a:cubicBezTo>
                <a:cubicBezTo>
                  <a:pt x="4861100" y="4008169"/>
                  <a:pt x="4862300" y="3902569"/>
                  <a:pt x="4852700" y="3740569"/>
                </a:cubicBezTo>
                <a:cubicBezTo>
                  <a:pt x="4843100" y="3578569"/>
                  <a:pt x="4869500" y="3247369"/>
                  <a:pt x="4809500" y="3142969"/>
                </a:cubicBezTo>
                <a:cubicBezTo>
                  <a:pt x="4749500" y="3038569"/>
                  <a:pt x="4582700" y="3141769"/>
                  <a:pt x="4492700" y="3114169"/>
                </a:cubicBezTo>
                <a:cubicBezTo>
                  <a:pt x="4402700" y="3086569"/>
                  <a:pt x="4331900" y="2980969"/>
                  <a:pt x="4269500" y="2977369"/>
                </a:cubicBezTo>
                <a:cubicBezTo>
                  <a:pt x="4207100" y="2973769"/>
                  <a:pt x="4136300" y="3020569"/>
                  <a:pt x="4118300" y="3092569"/>
                </a:cubicBezTo>
                <a:cubicBezTo>
                  <a:pt x="4100300" y="3164569"/>
                  <a:pt x="4148300" y="3314569"/>
                  <a:pt x="4161500" y="3409369"/>
                </a:cubicBezTo>
                <a:cubicBezTo>
                  <a:pt x="4174700" y="3504169"/>
                  <a:pt x="4209500" y="3627769"/>
                  <a:pt x="4197500" y="3661369"/>
                </a:cubicBezTo>
                <a:cubicBezTo>
                  <a:pt x="4185500" y="3694969"/>
                  <a:pt x="4118300" y="3673369"/>
                  <a:pt x="4089500" y="3610969"/>
                </a:cubicBezTo>
                <a:cubicBezTo>
                  <a:pt x="4060700" y="3548569"/>
                  <a:pt x="4048700" y="3259369"/>
                  <a:pt x="4024700" y="3286969"/>
                </a:cubicBezTo>
                <a:cubicBezTo>
                  <a:pt x="4000700" y="3314569"/>
                  <a:pt x="3955100" y="3621769"/>
                  <a:pt x="3945500" y="3776569"/>
                </a:cubicBezTo>
                <a:cubicBezTo>
                  <a:pt x="3935900" y="3931369"/>
                  <a:pt x="3977900" y="4114969"/>
                  <a:pt x="3967100" y="4215769"/>
                </a:cubicBezTo>
                <a:cubicBezTo>
                  <a:pt x="3956300" y="4316569"/>
                  <a:pt x="3902300" y="4363369"/>
                  <a:pt x="3880700" y="4381369"/>
                </a:cubicBezTo>
                <a:cubicBezTo>
                  <a:pt x="3859100" y="4399369"/>
                  <a:pt x="3859100" y="4357369"/>
                  <a:pt x="3837500" y="4323769"/>
                </a:cubicBezTo>
                <a:cubicBezTo>
                  <a:pt x="3815900" y="4290169"/>
                  <a:pt x="3765500" y="4142569"/>
                  <a:pt x="3751100" y="4179769"/>
                </a:cubicBezTo>
                <a:cubicBezTo>
                  <a:pt x="3736700" y="4216969"/>
                  <a:pt x="3763100" y="4447369"/>
                  <a:pt x="3751100" y="4546969"/>
                </a:cubicBezTo>
                <a:cubicBezTo>
                  <a:pt x="3739100" y="4646569"/>
                  <a:pt x="3712700" y="4777369"/>
                  <a:pt x="3679100" y="4777369"/>
                </a:cubicBezTo>
                <a:cubicBezTo>
                  <a:pt x="3645500" y="4777369"/>
                  <a:pt x="3568700" y="4626169"/>
                  <a:pt x="3549500" y="4546969"/>
                </a:cubicBezTo>
                <a:cubicBezTo>
                  <a:pt x="3530300" y="4467769"/>
                  <a:pt x="3550700" y="4476169"/>
                  <a:pt x="3563900" y="4302169"/>
                </a:cubicBezTo>
                <a:cubicBezTo>
                  <a:pt x="3577100" y="4128169"/>
                  <a:pt x="3645500" y="3698569"/>
                  <a:pt x="3628700" y="3502969"/>
                </a:cubicBezTo>
                <a:cubicBezTo>
                  <a:pt x="3611900" y="3307369"/>
                  <a:pt x="3519500" y="3183769"/>
                  <a:pt x="3463100" y="3128569"/>
                </a:cubicBezTo>
                <a:cubicBezTo>
                  <a:pt x="3406700" y="3073369"/>
                  <a:pt x="3320300" y="3132169"/>
                  <a:pt x="3290300" y="3171769"/>
                </a:cubicBezTo>
                <a:cubicBezTo>
                  <a:pt x="3260300" y="3211369"/>
                  <a:pt x="3293900" y="3307369"/>
                  <a:pt x="3283100" y="3366169"/>
                </a:cubicBezTo>
                <a:cubicBezTo>
                  <a:pt x="3272300" y="3424969"/>
                  <a:pt x="3253100" y="3538969"/>
                  <a:pt x="3225500" y="3524569"/>
                </a:cubicBezTo>
                <a:cubicBezTo>
                  <a:pt x="3197900" y="3510169"/>
                  <a:pt x="3137900" y="3360169"/>
                  <a:pt x="3117500" y="3279769"/>
                </a:cubicBezTo>
                <a:cubicBezTo>
                  <a:pt x="3097100" y="3199369"/>
                  <a:pt x="3105500" y="3114169"/>
                  <a:pt x="3103100" y="3042169"/>
                </a:cubicBezTo>
                <a:cubicBezTo>
                  <a:pt x="3100700" y="2970169"/>
                  <a:pt x="3133100" y="2871769"/>
                  <a:pt x="3103100" y="2847769"/>
                </a:cubicBezTo>
                <a:cubicBezTo>
                  <a:pt x="3073100" y="2823769"/>
                  <a:pt x="2960300" y="2851369"/>
                  <a:pt x="2923100" y="2898169"/>
                </a:cubicBezTo>
                <a:cubicBezTo>
                  <a:pt x="2885900" y="2944969"/>
                  <a:pt x="2920700" y="3090169"/>
                  <a:pt x="2879900" y="3128569"/>
                </a:cubicBezTo>
                <a:cubicBezTo>
                  <a:pt x="2839100" y="3166969"/>
                  <a:pt x="2713100" y="3177769"/>
                  <a:pt x="2678300" y="3128569"/>
                </a:cubicBezTo>
                <a:cubicBezTo>
                  <a:pt x="2643500" y="3079369"/>
                  <a:pt x="2678300" y="2941369"/>
                  <a:pt x="2671100" y="2833369"/>
                </a:cubicBezTo>
                <a:cubicBezTo>
                  <a:pt x="2663900" y="2725369"/>
                  <a:pt x="2653100" y="2562169"/>
                  <a:pt x="2635100" y="2480569"/>
                </a:cubicBezTo>
                <a:cubicBezTo>
                  <a:pt x="2617100" y="2398969"/>
                  <a:pt x="2582300" y="2223769"/>
                  <a:pt x="2563100" y="2343769"/>
                </a:cubicBezTo>
                <a:cubicBezTo>
                  <a:pt x="2543900" y="2463769"/>
                  <a:pt x="2552300" y="3079369"/>
                  <a:pt x="2519900" y="3200569"/>
                </a:cubicBezTo>
                <a:cubicBezTo>
                  <a:pt x="2487500" y="3321769"/>
                  <a:pt x="2438300" y="3171769"/>
                  <a:pt x="2368700" y="3070969"/>
                </a:cubicBezTo>
                <a:cubicBezTo>
                  <a:pt x="2299100" y="2970169"/>
                  <a:pt x="2471900" y="2673769"/>
                  <a:pt x="2102300" y="2595769"/>
                </a:cubicBezTo>
                <a:cubicBezTo>
                  <a:pt x="1732700" y="2517769"/>
                  <a:pt x="479900" y="2720569"/>
                  <a:pt x="151100" y="2602969"/>
                </a:cubicBezTo>
                <a:cubicBezTo>
                  <a:pt x="-177700" y="2485369"/>
                  <a:pt x="133100" y="2010169"/>
                  <a:pt x="129500" y="1890169"/>
                </a:cubicBezTo>
                <a:cubicBezTo>
                  <a:pt x="125900" y="1770169"/>
                  <a:pt x="127700" y="1826569"/>
                  <a:pt x="129500" y="1882969"/>
                </a:cubicBezTo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828800" y="1600200"/>
            <a:ext cx="5486400" cy="0"/>
          </a:xfrm>
          <a:prstGeom prst="straightConnector1">
            <a:avLst/>
          </a:prstGeom>
          <a:ln w="28575">
            <a:solidFill>
              <a:srgbClr val="0070C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76600" y="1141031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Transverse dimension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981200" y="1295400"/>
            <a:ext cx="0" cy="4572000"/>
          </a:xfrm>
          <a:prstGeom prst="straightConnector1">
            <a:avLst/>
          </a:prstGeom>
          <a:ln w="28575">
            <a:solidFill>
              <a:srgbClr val="0070C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16200000">
            <a:off x="676244" y="3343245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</a:rPr>
              <a:t>Tumor thickness</a:t>
            </a:r>
            <a:endParaRPr lang="en-US" sz="2000" b="1" dirty="0">
              <a:ln>
                <a:solidFill>
                  <a:srgbClr val="0070C0"/>
                </a:solidFill>
              </a:ln>
              <a:solidFill>
                <a:srgbClr val="FFFF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334000" y="3790950"/>
            <a:ext cx="0" cy="2127450"/>
          </a:xfrm>
          <a:prstGeom prst="straightConnector1">
            <a:avLst/>
          </a:prstGeom>
          <a:ln w="28575">
            <a:solidFill>
              <a:srgbClr val="0070C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16200000">
            <a:off x="4581555" y="4692273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</a:rPr>
              <a:t>Depth of invasion</a:t>
            </a:r>
            <a:endParaRPr lang="en-US" sz="2000" b="1" dirty="0">
              <a:ln>
                <a:solidFill>
                  <a:srgbClr val="0070C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962400"/>
            <a:ext cx="2209800" cy="2209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1828800" y="3771900"/>
            <a:ext cx="6172200" cy="38100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1031"/>
            <a:ext cx="7239000" cy="5193192"/>
          </a:xfrm>
          <a:prstGeom prst="rect">
            <a:avLst/>
          </a:prstGeom>
          <a:noFill/>
          <a:ln w="222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63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7696200" cy="642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7696200" cy="642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34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936486"/>
            <a:ext cx="8305800" cy="55912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1100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3000"/>
              </a:lnSpc>
            </a:pPr>
            <a:r>
              <a:rPr lang="en-US" sz="3200" b="1" dirty="0">
                <a:latin typeface="Arial"/>
              </a:rPr>
              <a:t>New chapters/staging </a:t>
            </a:r>
            <a:r>
              <a:rPr lang="en-US" sz="3200" b="1" dirty="0" smtClean="0">
                <a:latin typeface="Arial"/>
              </a:rPr>
              <a:t>systems</a:t>
            </a:r>
          </a:p>
          <a:p>
            <a:pPr algn="ctr">
              <a:lnSpc>
                <a:spcPts val="2800"/>
              </a:lnSpc>
            </a:pPr>
            <a:r>
              <a:rPr lang="en-US" sz="3200" b="1" dirty="0" smtClean="0">
                <a:latin typeface="Arial"/>
              </a:rPr>
              <a:t> </a:t>
            </a:r>
          </a:p>
          <a:p>
            <a:pPr>
              <a:lnSpc>
                <a:spcPts val="2800"/>
              </a:lnSpc>
            </a:pPr>
            <a:r>
              <a:rPr lang="en-US" sz="2000" dirty="0">
                <a:latin typeface="Arial"/>
              </a:rPr>
              <a:t>	</a:t>
            </a:r>
            <a:r>
              <a:rPr lang="en-US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</a:rPr>
              <a:t>Cervical </a:t>
            </a:r>
            <a:r>
              <a:rPr lang="en-US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</a:rPr>
              <a:t>Lymph Nodes </a:t>
            </a:r>
            <a:r>
              <a:rPr lang="en-US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</a:rPr>
              <a:t>and Unknown 1̊ Tumors </a:t>
            </a:r>
            <a:r>
              <a:rPr lang="en-US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</a:rPr>
              <a:t>of the Head </a:t>
            </a:r>
            <a:r>
              <a:rPr lang="en-US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</a:rPr>
              <a:t>&amp; </a:t>
            </a:r>
            <a:r>
              <a:rPr lang="en-US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</a:rPr>
              <a:t>Neck</a:t>
            </a:r>
            <a:r>
              <a:rPr lang="en-US" dirty="0">
                <a:latin typeface="Arial"/>
              </a:rPr>
              <a:t> </a:t>
            </a:r>
          </a:p>
          <a:p>
            <a:pPr>
              <a:lnSpc>
                <a:spcPts val="2800"/>
              </a:lnSpc>
            </a:pPr>
            <a:r>
              <a:rPr lang="en-US" dirty="0" smtClean="0">
                <a:latin typeface="Arial"/>
              </a:rPr>
              <a:t>	</a:t>
            </a:r>
            <a:r>
              <a:rPr lang="en-US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</a:rPr>
              <a:t>Pharynx:  HPV-Mediated </a:t>
            </a:r>
            <a:r>
              <a:rPr lang="en-US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</a:rPr>
              <a:t>Oropharynx Cancer (p16+) </a:t>
            </a:r>
          </a:p>
          <a:p>
            <a:pPr>
              <a:lnSpc>
                <a:spcPts val="2800"/>
              </a:lnSpc>
            </a:pPr>
            <a:r>
              <a:rPr lang="en-US" dirty="0" smtClean="0">
                <a:latin typeface="Arial"/>
              </a:rPr>
              <a:t>	</a:t>
            </a:r>
            <a:r>
              <a:rPr lang="en-US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</a:rPr>
              <a:t>Cutaneous </a:t>
            </a:r>
            <a:r>
              <a:rPr lang="en-US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</a:rPr>
              <a:t>Squamous Cell Carcinoma of the Head and Neck </a:t>
            </a:r>
          </a:p>
          <a:p>
            <a:pPr>
              <a:lnSpc>
                <a:spcPts val="2800"/>
              </a:lnSpc>
            </a:pPr>
            <a:r>
              <a:rPr lang="en-US" dirty="0" smtClean="0">
                <a:latin typeface="Arial"/>
              </a:rPr>
              <a:t>	Thymus </a:t>
            </a:r>
            <a:endParaRPr lang="en-US" dirty="0">
              <a:latin typeface="Arial"/>
            </a:endParaRPr>
          </a:p>
          <a:p>
            <a:pPr>
              <a:lnSpc>
                <a:spcPts val="2800"/>
              </a:lnSpc>
            </a:pPr>
            <a:r>
              <a:rPr lang="en-US" dirty="0" smtClean="0">
                <a:latin typeface="Arial"/>
              </a:rPr>
              <a:t>	Bone</a:t>
            </a:r>
            <a:r>
              <a:rPr lang="en-US" dirty="0">
                <a:latin typeface="Arial"/>
              </a:rPr>
              <a:t>: Appendicular Skeleton/Trunk/Skull/Face, Pelvis, </a:t>
            </a:r>
            <a:r>
              <a:rPr lang="en-US" dirty="0" smtClean="0">
                <a:latin typeface="Arial"/>
              </a:rPr>
              <a:t>and Spine </a:t>
            </a:r>
            <a:endParaRPr lang="en-US" dirty="0">
              <a:latin typeface="Arial"/>
            </a:endParaRPr>
          </a:p>
          <a:p>
            <a:pPr>
              <a:lnSpc>
                <a:spcPts val="2800"/>
              </a:lnSpc>
            </a:pPr>
            <a:r>
              <a:rPr lang="en-US" dirty="0" smtClean="0">
                <a:latin typeface="Arial"/>
              </a:rPr>
              <a:t>	</a:t>
            </a:r>
            <a:r>
              <a:rPr lang="en-US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</a:rPr>
              <a:t>Soft </a:t>
            </a:r>
            <a:r>
              <a:rPr lang="en-US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</a:rPr>
              <a:t>Tissue Sarcoma of the Head and Neck </a:t>
            </a:r>
          </a:p>
          <a:p>
            <a:pPr>
              <a:lnSpc>
                <a:spcPts val="2800"/>
              </a:lnSpc>
            </a:pPr>
            <a:r>
              <a:rPr lang="en-US" dirty="0" smtClean="0">
                <a:latin typeface="Arial"/>
              </a:rPr>
              <a:t>	Soft </a:t>
            </a:r>
            <a:r>
              <a:rPr lang="en-US" dirty="0">
                <a:latin typeface="Arial"/>
              </a:rPr>
              <a:t>Tissue Sarcoma of the Trunk and Extremities </a:t>
            </a:r>
          </a:p>
          <a:p>
            <a:pPr>
              <a:lnSpc>
                <a:spcPts val="2800"/>
              </a:lnSpc>
            </a:pPr>
            <a:r>
              <a:rPr lang="en-US" dirty="0" smtClean="0">
                <a:latin typeface="Arial"/>
              </a:rPr>
              <a:t>	Soft </a:t>
            </a:r>
            <a:r>
              <a:rPr lang="en-US" dirty="0">
                <a:latin typeface="Arial"/>
              </a:rPr>
              <a:t>Tissue Sarcoma of the Abdomen and Thoracic </a:t>
            </a:r>
            <a:r>
              <a:rPr lang="en-US" dirty="0" smtClean="0">
                <a:latin typeface="Arial"/>
              </a:rPr>
              <a:t>Visceral Organs </a:t>
            </a:r>
            <a:endParaRPr lang="en-US" dirty="0">
              <a:latin typeface="Arial"/>
            </a:endParaRPr>
          </a:p>
          <a:p>
            <a:pPr>
              <a:lnSpc>
                <a:spcPts val="2800"/>
              </a:lnSpc>
            </a:pPr>
            <a:r>
              <a:rPr lang="en-US" dirty="0" smtClean="0">
                <a:latin typeface="Arial"/>
              </a:rPr>
              <a:t>	Soft </a:t>
            </a:r>
            <a:r>
              <a:rPr lang="en-US" dirty="0">
                <a:latin typeface="Arial"/>
              </a:rPr>
              <a:t>Tissue Sarcoma of the Retroperitoneum </a:t>
            </a:r>
          </a:p>
          <a:p>
            <a:pPr>
              <a:lnSpc>
                <a:spcPts val="2800"/>
              </a:lnSpc>
            </a:pPr>
            <a:r>
              <a:rPr lang="en-US" dirty="0" smtClean="0">
                <a:latin typeface="Arial"/>
              </a:rPr>
              <a:t>	Soft </a:t>
            </a:r>
            <a:r>
              <a:rPr lang="en-US" dirty="0">
                <a:latin typeface="Arial"/>
              </a:rPr>
              <a:t>Tissue Sarcoma – Unusual </a:t>
            </a:r>
            <a:r>
              <a:rPr lang="en-US" dirty="0" err="1">
                <a:latin typeface="Arial"/>
              </a:rPr>
              <a:t>Histologies</a:t>
            </a:r>
            <a:r>
              <a:rPr lang="en-US" dirty="0">
                <a:latin typeface="Arial"/>
              </a:rPr>
              <a:t> and Sites </a:t>
            </a:r>
          </a:p>
          <a:p>
            <a:pPr>
              <a:lnSpc>
                <a:spcPts val="2800"/>
              </a:lnSpc>
            </a:pPr>
            <a:r>
              <a:rPr lang="en-US" dirty="0" smtClean="0">
                <a:latin typeface="Arial"/>
              </a:rPr>
              <a:t>	Parathyroid </a:t>
            </a:r>
            <a:endParaRPr lang="en-US" dirty="0">
              <a:latin typeface="Arial"/>
            </a:endParaRPr>
          </a:p>
          <a:p>
            <a:pPr>
              <a:lnSpc>
                <a:spcPts val="2800"/>
              </a:lnSpc>
            </a:pPr>
            <a:r>
              <a:rPr lang="en-US" dirty="0" smtClean="0">
                <a:latin typeface="Arial"/>
              </a:rPr>
              <a:t>	Leukemia</a:t>
            </a:r>
            <a:endParaRPr lang="en-US" dirty="0">
              <a:latin typeface="Arial"/>
            </a:endParaRPr>
          </a:p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228600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AJCC Changes for 8</a:t>
            </a:r>
            <a:r>
              <a:rPr lang="en-US" sz="4000" baseline="30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th</a:t>
            </a:r>
            <a:r>
              <a:rPr lang="en-US" sz="4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Edition</a:t>
            </a:r>
            <a:endParaRPr lang="en-US" sz="4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4431030"/>
            <a:ext cx="7162800" cy="196977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 sz="1100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3000"/>
              </a:lnSpc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Split </a:t>
            </a:r>
            <a:r>
              <a:rPr lang="en-US" sz="2800" b="1" dirty="0" smtClean="0">
                <a:solidFill>
                  <a:srgbClr val="000000"/>
                </a:solidFill>
                <a:latin typeface="Arial"/>
              </a:rPr>
              <a:t>chapters</a:t>
            </a:r>
          </a:p>
          <a:p>
            <a:pPr algn="ctr">
              <a:lnSpc>
                <a:spcPts val="3000"/>
              </a:lnSpc>
            </a:pPr>
            <a:endParaRPr lang="en-US" sz="2800" b="1" dirty="0" smtClean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3000"/>
              </a:lnSpc>
            </a:pPr>
            <a:r>
              <a:rPr lang="en-US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</a:rPr>
              <a:t>P16 negative oropharynx and hypopharynx (previously pharynx) </a:t>
            </a:r>
          </a:p>
          <a:p>
            <a:endParaRPr lang="en-US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</a:endParaRPr>
          </a:p>
          <a:p>
            <a:r>
              <a:rPr lang="en-US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</a:rPr>
              <a:t>Nasopharynx (previously pharynx)</a:t>
            </a:r>
            <a:endParaRPr lang="en-US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451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4800"/>
            <a:ext cx="460282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2286000"/>
            <a:ext cx="3871472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54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381000"/>
            <a:ext cx="73914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Change 1.</a:t>
            </a:r>
          </a:p>
          <a:p>
            <a:r>
              <a:rPr lang="en-US" sz="3200" dirty="0" smtClean="0"/>
              <a:t>Repositioning of Anatomic Boundaries of the Head and Neck from an Oncologic HPV Perspective </a:t>
            </a:r>
            <a:endParaRPr lang="en-US" sz="3200" dirty="0"/>
          </a:p>
        </p:txBody>
      </p:sp>
      <p:pic>
        <p:nvPicPr>
          <p:cNvPr id="1026" name="Picture 2" descr="http://theoligarchkings.files.wordpress.com/2011/02/gerrymander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133600"/>
            <a:ext cx="4442460" cy="452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88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8911" y="2263872"/>
            <a:ext cx="3247649" cy="4648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7597" y="1326593"/>
            <a:ext cx="5638802" cy="41316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21666" y="-401057"/>
            <a:ext cx="2391155" cy="43391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81863" y="914400"/>
            <a:ext cx="1398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2005 edition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2839" y="3810000"/>
            <a:ext cx="1446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2017 edition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00600" y="4316400"/>
            <a:ext cx="3657600" cy="636600"/>
          </a:xfrm>
          <a:prstGeom prst="rect">
            <a:avLst/>
          </a:prstGeom>
          <a:solidFill>
            <a:srgbClr val="FFFF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3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447800"/>
            <a:ext cx="5029200" cy="5261610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0" y="1981200"/>
            <a:ext cx="3657600" cy="4728210"/>
          </a:xfrm>
          <a:prstGeom prst="rect">
            <a:avLst/>
          </a:prstGeom>
          <a:noFill/>
          <a:ln w="25400">
            <a:solidFill>
              <a:schemeClr val="tx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415" y="292894"/>
            <a:ext cx="893449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“To reflect the very different biological and etiological differences between nasopharyngeal carcinoma,</a:t>
            </a:r>
          </a:p>
          <a:p>
            <a:r>
              <a:rPr lang="en-US" sz="1600" b="1" dirty="0" smtClean="0"/>
              <a:t>HPV-associated OPC, non-HPV-associated OPC, and </a:t>
            </a:r>
            <a:r>
              <a:rPr lang="en-US" sz="1600" b="1" dirty="0" err="1" smtClean="0"/>
              <a:t>hypopharyngeal</a:t>
            </a:r>
            <a:r>
              <a:rPr lang="en-US" sz="1600" b="1" dirty="0" smtClean="0"/>
              <a:t> cancer, the 8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</a:t>
            </a:r>
            <a:r>
              <a:rPr lang="en-US" sz="1600" b="1" dirty="0"/>
              <a:t>e</a:t>
            </a:r>
            <a:r>
              <a:rPr lang="en-US" sz="1600" b="1" dirty="0" smtClean="0"/>
              <a:t>dition of the </a:t>
            </a:r>
          </a:p>
          <a:p>
            <a:r>
              <a:rPr lang="en-US" sz="1600" b="1" dirty="0"/>
              <a:t>s</a:t>
            </a:r>
            <a:r>
              <a:rPr lang="en-US" sz="1600" b="1" dirty="0" smtClean="0"/>
              <a:t>taging manual has been divided into 3 separate chapters – nasopharynx, HPV-associated OPC, and </a:t>
            </a:r>
          </a:p>
          <a:p>
            <a:r>
              <a:rPr lang="en-US" sz="1600" b="1" dirty="0" err="1" smtClean="0"/>
              <a:t>Hypopharyngeal</a:t>
            </a:r>
            <a:r>
              <a:rPr lang="en-US" sz="1600" b="1" dirty="0" smtClean="0"/>
              <a:t> / non-HPV associated OPC.”</a:t>
            </a:r>
          </a:p>
          <a:p>
            <a:r>
              <a:rPr lang="en-US" sz="1000" b="1" dirty="0" err="1" smtClean="0"/>
              <a:t>Lydiatt</a:t>
            </a:r>
            <a:r>
              <a:rPr lang="en-US" sz="1000" b="1" dirty="0" smtClean="0"/>
              <a:t> et al. CA A Cancer J </a:t>
            </a:r>
            <a:r>
              <a:rPr lang="en-US" sz="1000" b="1" dirty="0" err="1" smtClean="0"/>
              <a:t>Clin</a:t>
            </a:r>
            <a:r>
              <a:rPr lang="en-US" sz="1000" b="1" dirty="0" smtClean="0"/>
              <a:t>, 67:122, 2017 </a:t>
            </a:r>
          </a:p>
        </p:txBody>
      </p:sp>
    </p:spTree>
    <p:extLst>
      <p:ext uri="{BB962C8B-B14F-4D97-AF65-F5344CB8AC3E}">
        <p14:creationId xmlns:p14="http://schemas.microsoft.com/office/powerpoint/2010/main" val="40485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tx2">
                <a:alpha val="35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www.jeremyswan.com/anatomy/204/lab_09_respiratory/head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609600"/>
            <a:ext cx="4057650" cy="6096000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>
          <a:xfrm flipH="1">
            <a:off x="4629150" y="4724400"/>
            <a:ext cx="2571750" cy="457200"/>
          </a:xfrm>
          <a:prstGeom prst="line">
            <a:avLst/>
          </a:prstGeom>
          <a:ln w="25400">
            <a:solidFill>
              <a:schemeClr val="tx1"/>
            </a:solidFill>
            <a:headEnd type="arrow" w="lg" len="lg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228850" y="3505200"/>
            <a:ext cx="1828800" cy="685800"/>
          </a:xfrm>
          <a:prstGeom prst="line">
            <a:avLst/>
          </a:prstGeom>
          <a:ln w="25400">
            <a:solidFill>
              <a:schemeClr val="tx1"/>
            </a:solidFill>
            <a:headEnd type="arrow" w="lg" len="lg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114550" y="2286000"/>
            <a:ext cx="1828800" cy="533400"/>
          </a:xfrm>
          <a:prstGeom prst="line">
            <a:avLst/>
          </a:prstGeom>
          <a:ln w="25400">
            <a:solidFill>
              <a:schemeClr val="tx1"/>
            </a:solidFill>
            <a:headEnd type="arrow" w="lg" len="lg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04800" y="3962403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Oral cavity (~ 5%)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3400" y="2514603"/>
            <a:ext cx="1695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Sinonasal (30%)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686550" y="2514706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Hypopharynx (~ 5%)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43000" y="76200"/>
            <a:ext cx="6804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Anatomic distribution of HPV-related HNSCC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58000" y="990698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Oropharynx (80%)</a:t>
            </a:r>
          </a:p>
        </p:txBody>
      </p:sp>
      <p:cxnSp>
        <p:nvCxnSpPr>
          <p:cNvPr id="11" name="Straight Connector 10"/>
          <p:cNvCxnSpPr>
            <a:stCxn id="22" idx="1"/>
          </p:cNvCxnSpPr>
          <p:nvPr/>
        </p:nvCxnSpPr>
        <p:spPr>
          <a:xfrm flipH="1">
            <a:off x="5257800" y="1313770"/>
            <a:ext cx="1600200" cy="2343830"/>
          </a:xfrm>
          <a:prstGeom prst="line">
            <a:avLst/>
          </a:prstGeom>
          <a:ln w="25400">
            <a:solidFill>
              <a:schemeClr val="tx1"/>
            </a:solidFill>
            <a:headEnd type="arrow" w="lg" len="lg"/>
            <a:tailEnd type="diamond" w="lg" len="lg"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3400" y="545073"/>
            <a:ext cx="192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Nasopharynx</a:t>
            </a:r>
          </a:p>
          <a:p>
            <a:pPr algn="ctr"/>
            <a:r>
              <a:rPr lang="en-US" dirty="0">
                <a:solidFill>
                  <a:prstClr val="black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(? %)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171700" y="914400"/>
            <a:ext cx="3371850" cy="1524000"/>
          </a:xfrm>
          <a:prstGeom prst="line">
            <a:avLst/>
          </a:prstGeom>
          <a:ln w="28575">
            <a:solidFill>
              <a:schemeClr val="tx1"/>
            </a:solidFill>
            <a:headEnd type="arrow" w="lg" len="lg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086600" y="449580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Larynx (~ 5%)</a:t>
            </a:r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5314950" y="2743200"/>
            <a:ext cx="1485900" cy="2057400"/>
          </a:xfrm>
          <a:prstGeom prst="line">
            <a:avLst/>
          </a:prstGeom>
          <a:ln w="25400">
            <a:solidFill>
              <a:schemeClr val="tx1"/>
            </a:solidFill>
            <a:headEnd type="arrow" w="lg" len="lg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553200" y="6367790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Singhi</a:t>
            </a:r>
            <a:r>
              <a:rPr lang="en-US" sz="1100" dirty="0" smtClean="0"/>
              <a:t>, Westra. </a:t>
            </a:r>
            <a:r>
              <a:rPr lang="en-US" sz="1100" i="1" dirty="0"/>
              <a:t>Cancer</a:t>
            </a:r>
            <a:r>
              <a:rPr lang="en-US" sz="1100" dirty="0"/>
              <a:t> 116:2166-73, 2010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876800" y="3048000"/>
            <a:ext cx="1038225" cy="914403"/>
          </a:xfrm>
          <a:prstGeom prst="roundRect">
            <a:avLst/>
          </a:prstGeom>
          <a:solidFill>
            <a:schemeClr val="accent1">
              <a:alpha val="34000"/>
            </a:schemeClr>
          </a:solidFill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4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Baekmuk Gulim"/>
        <a:cs typeface="Baekmuk Gulim"/>
      </a:majorFont>
      <a:minorFont>
        <a:latin typeface="Arial"/>
        <a:ea typeface="Baekmuk Gulim"/>
        <a:cs typeface="Baekmuk Gul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Hardcover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3508</TotalTime>
  <Words>1544</Words>
  <Application>Microsoft Office PowerPoint</Application>
  <PresentationFormat>On-screen Show (4:3)</PresentationFormat>
  <Paragraphs>293</Paragraphs>
  <Slides>38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38</vt:i4>
      </vt:variant>
    </vt:vector>
  </HeadingPairs>
  <TitlesOfParts>
    <vt:vector size="67" baseType="lpstr">
      <vt:lpstr>ＭＳ Ｐゴシック</vt:lpstr>
      <vt:lpstr>arial</vt:lpstr>
      <vt:lpstr>arial</vt:lpstr>
      <vt:lpstr>Arial Narrow</vt:lpstr>
      <vt:lpstr>Baekmuk Gulim</vt:lpstr>
      <vt:lpstr>Book Antiqua</vt:lpstr>
      <vt:lpstr>Calibri</vt:lpstr>
      <vt:lpstr>Century Gothic</vt:lpstr>
      <vt:lpstr>Comic Sans MS</vt:lpstr>
      <vt:lpstr>Garamond</vt:lpstr>
      <vt:lpstr>Times</vt:lpstr>
      <vt:lpstr>Times New Roman</vt:lpstr>
      <vt:lpstr>Verdana</vt:lpstr>
      <vt:lpstr>Wingdings</vt:lpstr>
      <vt:lpstr>Wingdings 3</vt:lpstr>
      <vt:lpstr>Office Theme</vt:lpstr>
      <vt:lpstr>42_Default Design</vt:lpstr>
      <vt:lpstr>Slice</vt:lpstr>
      <vt:lpstr>10_Office Theme</vt:lpstr>
      <vt:lpstr>11_Office Theme</vt:lpstr>
      <vt:lpstr>Hardcover</vt:lpstr>
      <vt:lpstr>2_Default Design</vt:lpstr>
      <vt:lpstr>Default Design</vt:lpstr>
      <vt:lpstr>43_Default Design</vt:lpstr>
      <vt:lpstr>1_Office Theme</vt:lpstr>
      <vt:lpstr>15_Default Design</vt:lpstr>
      <vt:lpstr>17_Default Design</vt:lpstr>
      <vt:lpstr>17_Office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Mount Sinai Hospital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Westra, William Henry</dc:creator>
  <cp:lastModifiedBy>Raavi Gupta</cp:lastModifiedBy>
  <cp:revision>134</cp:revision>
  <dcterms:created xsi:type="dcterms:W3CDTF">2017-10-31T12:12:34Z</dcterms:created>
  <dcterms:modified xsi:type="dcterms:W3CDTF">2018-05-08T16:42:37Z</dcterms:modified>
</cp:coreProperties>
</file>