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4569" r:id="rId2"/>
  </p:sldMasterIdLst>
  <p:notesMasterIdLst>
    <p:notesMasterId r:id="rId71"/>
  </p:notesMasterIdLst>
  <p:handoutMasterIdLst>
    <p:handoutMasterId r:id="rId72"/>
  </p:handoutMasterIdLst>
  <p:sldIdLst>
    <p:sldId id="715" r:id="rId3"/>
    <p:sldId id="863" r:id="rId4"/>
    <p:sldId id="951" r:id="rId5"/>
    <p:sldId id="1018" r:id="rId6"/>
    <p:sldId id="1019" r:id="rId7"/>
    <p:sldId id="1020" r:id="rId8"/>
    <p:sldId id="1051" r:id="rId9"/>
    <p:sldId id="1052" r:id="rId10"/>
    <p:sldId id="1043" r:id="rId11"/>
    <p:sldId id="865" r:id="rId12"/>
    <p:sldId id="1047" r:id="rId13"/>
    <p:sldId id="1054" r:id="rId14"/>
    <p:sldId id="952" r:id="rId15"/>
    <p:sldId id="866" r:id="rId16"/>
    <p:sldId id="867" r:id="rId17"/>
    <p:sldId id="1056" r:id="rId18"/>
    <p:sldId id="996" r:id="rId19"/>
    <p:sldId id="968" r:id="rId20"/>
    <p:sldId id="984" r:id="rId21"/>
    <p:sldId id="969" r:id="rId22"/>
    <p:sldId id="1048" r:id="rId23"/>
    <p:sldId id="985" r:id="rId24"/>
    <p:sldId id="971" r:id="rId25"/>
    <p:sldId id="1050" r:id="rId26"/>
    <p:sldId id="688" r:id="rId27"/>
    <p:sldId id="942" r:id="rId28"/>
    <p:sldId id="973" r:id="rId29"/>
    <p:sldId id="1059" r:id="rId30"/>
    <p:sldId id="632" r:id="rId31"/>
    <p:sldId id="862" r:id="rId32"/>
    <p:sldId id="744" r:id="rId33"/>
    <p:sldId id="1060" r:id="rId34"/>
    <p:sldId id="1076" r:id="rId35"/>
    <p:sldId id="955" r:id="rId36"/>
    <p:sldId id="1022" r:id="rId37"/>
    <p:sldId id="1023" r:id="rId38"/>
    <p:sldId id="1026" r:id="rId39"/>
    <p:sldId id="1027" r:id="rId40"/>
    <p:sldId id="1029" r:id="rId41"/>
    <p:sldId id="1035" r:id="rId42"/>
    <p:sldId id="1036" r:id="rId43"/>
    <p:sldId id="1038" r:id="rId44"/>
    <p:sldId id="1039" r:id="rId45"/>
    <p:sldId id="974" r:id="rId46"/>
    <p:sldId id="1012" r:id="rId47"/>
    <p:sldId id="1013" r:id="rId48"/>
    <p:sldId id="1040" r:id="rId49"/>
    <p:sldId id="1069" r:id="rId50"/>
    <p:sldId id="1071" r:id="rId51"/>
    <p:sldId id="1014" r:id="rId52"/>
    <p:sldId id="1062" r:id="rId53"/>
    <p:sldId id="1074" r:id="rId54"/>
    <p:sldId id="1079" r:id="rId55"/>
    <p:sldId id="1080" r:id="rId56"/>
    <p:sldId id="1072" r:id="rId57"/>
    <p:sldId id="1017" r:id="rId58"/>
    <p:sldId id="1016" r:id="rId59"/>
    <p:sldId id="1077" r:id="rId60"/>
    <p:sldId id="990" r:id="rId61"/>
    <p:sldId id="992" r:id="rId62"/>
    <p:sldId id="1075" r:id="rId63"/>
    <p:sldId id="1081" r:id="rId64"/>
    <p:sldId id="1082" r:id="rId65"/>
    <p:sldId id="963" r:id="rId66"/>
    <p:sldId id="937" r:id="rId67"/>
    <p:sldId id="980" r:id="rId68"/>
    <p:sldId id="1068" r:id="rId69"/>
    <p:sldId id="1063" r:id="rId7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6E6E6"/>
    <a:srgbClr val="FFFF99"/>
    <a:srgbClr val="008000"/>
    <a:srgbClr val="FF3300"/>
    <a:srgbClr val="660033"/>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20" autoAdjust="0"/>
    <p:restoredTop sz="91346" autoAdjust="0"/>
  </p:normalViewPr>
  <p:slideViewPr>
    <p:cSldViewPr>
      <p:cViewPr varScale="1">
        <p:scale>
          <a:sx n="100" d="100"/>
          <a:sy n="100" d="100"/>
        </p:scale>
        <p:origin x="510" y="78"/>
      </p:cViewPr>
      <p:guideLst>
        <p:guide orient="horz" pos="2160"/>
        <p:guide pos="3840"/>
      </p:guideLst>
    </p:cSldViewPr>
  </p:slideViewPr>
  <p:outlineViewPr>
    <p:cViewPr>
      <p:scale>
        <a:sx n="33" d="100"/>
        <a:sy n="33" d="100"/>
      </p:scale>
      <p:origin x="216" y="0"/>
    </p:cViewPr>
  </p:outlineViewPr>
  <p:notesTextViewPr>
    <p:cViewPr>
      <p:scale>
        <a:sx n="3" d="2"/>
        <a:sy n="3" d="2"/>
      </p:scale>
      <p:origin x="0" y="0"/>
    </p:cViewPr>
  </p:notesTextViewPr>
  <p:sorterViewPr>
    <p:cViewPr varScale="1">
      <p:scale>
        <a:sx n="1" d="1"/>
        <a:sy n="1" d="1"/>
      </p:scale>
      <p:origin x="0" y="-16026"/>
    </p:cViewPr>
  </p:sorterViewPr>
  <p:notesViewPr>
    <p:cSldViewPr>
      <p:cViewPr varScale="1">
        <p:scale>
          <a:sx n="55" d="100"/>
          <a:sy n="55" d="100"/>
        </p:scale>
        <p:origin x="-18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ED211B-C009-434F-A4BE-25822ACD8F0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67C60EF-4E32-4A40-B37C-D85855C06EC7}">
      <dgm:prSet phldrT="[Text]" custT="1"/>
      <dgm:spPr/>
      <dgm:t>
        <a:bodyPr/>
        <a:lstStyle/>
        <a:p>
          <a:r>
            <a:rPr lang="en-US" sz="3600"/>
            <a:t>AML</a:t>
          </a:r>
        </a:p>
      </dgm:t>
    </dgm:pt>
    <dgm:pt modelId="{3E586CA8-BECD-44CC-B482-6BDAF4233CE1}" type="parTrans" cxnId="{823469DB-60D0-4B03-98E9-26E35F224AA4}">
      <dgm:prSet/>
      <dgm:spPr/>
      <dgm:t>
        <a:bodyPr/>
        <a:lstStyle/>
        <a:p>
          <a:endParaRPr lang="en-US" sz="3200"/>
        </a:p>
      </dgm:t>
    </dgm:pt>
    <dgm:pt modelId="{40E1FDDD-D6C0-4431-8CE5-C3963D9D4D76}" type="sibTrans" cxnId="{823469DB-60D0-4B03-98E9-26E35F224AA4}">
      <dgm:prSet/>
      <dgm:spPr/>
      <dgm:t>
        <a:bodyPr/>
        <a:lstStyle/>
        <a:p>
          <a:endParaRPr lang="en-US" sz="3200"/>
        </a:p>
      </dgm:t>
    </dgm:pt>
    <dgm:pt modelId="{FEB30BFD-01E8-4D6D-9B0D-AE5A97AEBCB0}">
      <dgm:prSet phldrT="[Text]" custT="1"/>
      <dgm:spPr/>
      <dgm:t>
        <a:bodyPr/>
        <a:lstStyle/>
        <a:p>
          <a:r>
            <a:rPr lang="en-US" sz="2800"/>
            <a:t>“De novo”</a:t>
          </a:r>
        </a:p>
      </dgm:t>
    </dgm:pt>
    <dgm:pt modelId="{A130A0BC-2876-4F24-82A1-66599F4FDDED}" type="parTrans" cxnId="{8F87C962-0E64-4C9B-BDDD-A92CFF2CC777}">
      <dgm:prSet/>
      <dgm:spPr/>
      <dgm:t>
        <a:bodyPr/>
        <a:lstStyle/>
        <a:p>
          <a:endParaRPr lang="en-US" sz="3200"/>
        </a:p>
      </dgm:t>
    </dgm:pt>
    <dgm:pt modelId="{1AE4710F-9E6F-4BE6-AAF2-6968FD7A1777}" type="sibTrans" cxnId="{8F87C962-0E64-4C9B-BDDD-A92CFF2CC777}">
      <dgm:prSet/>
      <dgm:spPr/>
      <dgm:t>
        <a:bodyPr/>
        <a:lstStyle/>
        <a:p>
          <a:endParaRPr lang="en-US" sz="3200"/>
        </a:p>
      </dgm:t>
    </dgm:pt>
    <dgm:pt modelId="{F92F531F-21E4-48AC-A5F6-EE3B31CF7522}">
      <dgm:prSet phldrT="[Text]" custT="1"/>
      <dgm:spPr/>
      <dgm:t>
        <a:bodyPr/>
        <a:lstStyle/>
        <a:p>
          <a:r>
            <a:rPr lang="en-US" sz="2800"/>
            <a:t>“Secondary”</a:t>
          </a:r>
        </a:p>
      </dgm:t>
    </dgm:pt>
    <dgm:pt modelId="{D53BFE55-3CC7-46BF-A009-A6894824B064}" type="parTrans" cxnId="{93285A15-FD5A-4409-BE4D-2EF3E70E9E19}">
      <dgm:prSet/>
      <dgm:spPr/>
      <dgm:t>
        <a:bodyPr/>
        <a:lstStyle/>
        <a:p>
          <a:endParaRPr lang="en-US" sz="3200"/>
        </a:p>
      </dgm:t>
    </dgm:pt>
    <dgm:pt modelId="{AA8BB0C9-1FFD-46B7-AF31-61CBF6EF326F}" type="sibTrans" cxnId="{93285A15-FD5A-4409-BE4D-2EF3E70E9E19}">
      <dgm:prSet/>
      <dgm:spPr/>
      <dgm:t>
        <a:bodyPr/>
        <a:lstStyle/>
        <a:p>
          <a:endParaRPr lang="en-US" sz="3200"/>
        </a:p>
      </dgm:t>
    </dgm:pt>
    <dgm:pt modelId="{CAB02B38-047C-4458-ABF9-E8E03E053B39}">
      <dgm:prSet custT="1"/>
      <dgm:spPr/>
      <dgm:t>
        <a:bodyPr/>
        <a:lstStyle/>
        <a:p>
          <a:pPr algn="ctr"/>
          <a:r>
            <a:rPr lang="en-US" sz="2400" dirty="0"/>
            <a:t>AML with recurrent genetic abnormalities</a:t>
          </a:r>
        </a:p>
      </dgm:t>
    </dgm:pt>
    <dgm:pt modelId="{0B35C2E0-7249-4D2E-8863-42AE499219E3}" type="parTrans" cxnId="{BA427B56-309C-4827-8987-199A37F014A6}">
      <dgm:prSet/>
      <dgm:spPr/>
      <dgm:t>
        <a:bodyPr/>
        <a:lstStyle/>
        <a:p>
          <a:endParaRPr lang="en-US" sz="3200"/>
        </a:p>
      </dgm:t>
    </dgm:pt>
    <dgm:pt modelId="{7BF1AC45-D142-46CA-BEDE-3F97AF2BC08D}" type="sibTrans" cxnId="{BA427B56-309C-4827-8987-199A37F014A6}">
      <dgm:prSet/>
      <dgm:spPr/>
      <dgm:t>
        <a:bodyPr/>
        <a:lstStyle/>
        <a:p>
          <a:endParaRPr lang="en-US" sz="3200"/>
        </a:p>
      </dgm:t>
    </dgm:pt>
    <dgm:pt modelId="{FED7F868-B827-4893-82CB-3D839B4274F7}">
      <dgm:prSet custT="1"/>
      <dgm:spPr/>
      <dgm:t>
        <a:bodyPr/>
        <a:lstStyle/>
        <a:p>
          <a:pPr algn="ctr"/>
          <a:r>
            <a:rPr lang="en-US" sz="2400"/>
            <a:t>AML, not otherwise specified</a:t>
          </a:r>
        </a:p>
      </dgm:t>
    </dgm:pt>
    <dgm:pt modelId="{F7D62C4F-5D58-4720-9DCF-F0F07C1C33D4}" type="parTrans" cxnId="{A1D956E2-279F-4137-B043-807DE54487B7}">
      <dgm:prSet/>
      <dgm:spPr/>
      <dgm:t>
        <a:bodyPr/>
        <a:lstStyle/>
        <a:p>
          <a:endParaRPr lang="en-US" sz="3200"/>
        </a:p>
      </dgm:t>
    </dgm:pt>
    <dgm:pt modelId="{09C2E4B4-29C4-433E-9704-D16F9FF88411}" type="sibTrans" cxnId="{A1D956E2-279F-4137-B043-807DE54487B7}">
      <dgm:prSet/>
      <dgm:spPr/>
      <dgm:t>
        <a:bodyPr/>
        <a:lstStyle/>
        <a:p>
          <a:endParaRPr lang="en-US" sz="3200"/>
        </a:p>
      </dgm:t>
    </dgm:pt>
    <dgm:pt modelId="{2EE131D1-885E-47C0-8194-3DC5C4AC536C}">
      <dgm:prSet custT="1"/>
      <dgm:spPr/>
      <dgm:t>
        <a:bodyPr/>
        <a:lstStyle/>
        <a:p>
          <a:r>
            <a:rPr lang="en-US" sz="2400"/>
            <a:t>Therapy-related AML</a:t>
          </a:r>
        </a:p>
      </dgm:t>
    </dgm:pt>
    <dgm:pt modelId="{4CE7E72D-7D66-4EE6-AB72-653FB08BD420}" type="parTrans" cxnId="{7BFBE6FE-6E19-4C3D-A3D6-91A6FF5ACC20}">
      <dgm:prSet/>
      <dgm:spPr/>
      <dgm:t>
        <a:bodyPr/>
        <a:lstStyle/>
        <a:p>
          <a:endParaRPr lang="en-US" sz="3200"/>
        </a:p>
      </dgm:t>
    </dgm:pt>
    <dgm:pt modelId="{A185A08D-4E4D-43C6-881C-31A66232EE86}" type="sibTrans" cxnId="{7BFBE6FE-6E19-4C3D-A3D6-91A6FF5ACC20}">
      <dgm:prSet/>
      <dgm:spPr/>
      <dgm:t>
        <a:bodyPr/>
        <a:lstStyle/>
        <a:p>
          <a:endParaRPr lang="en-US" sz="3200"/>
        </a:p>
      </dgm:t>
    </dgm:pt>
    <dgm:pt modelId="{04EF6912-1F07-4230-B202-6E3D2F5A350B}">
      <dgm:prSet custT="1"/>
      <dgm:spPr/>
      <dgm:t>
        <a:bodyPr/>
        <a:lstStyle/>
        <a:p>
          <a:r>
            <a:rPr lang="en-US" sz="2400"/>
            <a:t>AML with myelodysplasia-related changes</a:t>
          </a:r>
        </a:p>
      </dgm:t>
    </dgm:pt>
    <dgm:pt modelId="{133072B3-455F-4EF0-8410-69E4511CD739}" type="parTrans" cxnId="{5D7C3817-6585-4C95-9166-3FAD51CF6393}">
      <dgm:prSet/>
      <dgm:spPr/>
      <dgm:t>
        <a:bodyPr/>
        <a:lstStyle/>
        <a:p>
          <a:endParaRPr lang="en-US" sz="3200"/>
        </a:p>
      </dgm:t>
    </dgm:pt>
    <dgm:pt modelId="{D70335C4-F853-495F-9204-3655E2497E32}" type="sibTrans" cxnId="{5D7C3817-6585-4C95-9166-3FAD51CF6393}">
      <dgm:prSet/>
      <dgm:spPr/>
      <dgm:t>
        <a:bodyPr/>
        <a:lstStyle/>
        <a:p>
          <a:endParaRPr lang="en-US" sz="3200"/>
        </a:p>
      </dgm:t>
    </dgm:pt>
    <dgm:pt modelId="{5626697F-27D5-451F-95CC-4A05302F96D8}">
      <dgm:prSet custT="1"/>
      <dgm:spPr/>
      <dgm:t>
        <a:bodyPr/>
        <a:lstStyle/>
        <a:p>
          <a:r>
            <a:rPr lang="en-US" sz="2400" dirty="0"/>
            <a:t>Myeloid proliferations related to Down Syndrome</a:t>
          </a:r>
        </a:p>
      </dgm:t>
    </dgm:pt>
    <dgm:pt modelId="{8821C932-928E-45D9-BAFB-F09FC88D7776}" type="parTrans" cxnId="{D16052FA-3CF3-49E9-9AF5-3623AB12B9B3}">
      <dgm:prSet/>
      <dgm:spPr/>
      <dgm:t>
        <a:bodyPr/>
        <a:lstStyle/>
        <a:p>
          <a:endParaRPr lang="en-US" sz="3200"/>
        </a:p>
      </dgm:t>
    </dgm:pt>
    <dgm:pt modelId="{752790CD-0265-49AD-B613-7D0AD4D0B02C}" type="sibTrans" cxnId="{D16052FA-3CF3-49E9-9AF5-3623AB12B9B3}">
      <dgm:prSet/>
      <dgm:spPr/>
      <dgm:t>
        <a:bodyPr/>
        <a:lstStyle/>
        <a:p>
          <a:endParaRPr lang="en-US" sz="3200"/>
        </a:p>
      </dgm:t>
    </dgm:pt>
    <dgm:pt modelId="{C3AF241F-30A7-4D84-9B86-0933DBFD7D6A}">
      <dgm:prSet custT="1"/>
      <dgm:spPr/>
      <dgm:t>
        <a:bodyPr/>
        <a:lstStyle/>
        <a:p>
          <a:r>
            <a:rPr lang="en-US" sz="2400" b="1" dirty="0"/>
            <a:t>Myeloid neoplasms with germline predisposition</a:t>
          </a:r>
        </a:p>
      </dgm:t>
    </dgm:pt>
    <dgm:pt modelId="{7A902B91-E79C-4CD8-A8F7-8EE295E096D8}" type="parTrans" cxnId="{BFF50D41-8BDC-4294-B2D7-E92F80C40F41}">
      <dgm:prSet/>
      <dgm:spPr/>
      <dgm:t>
        <a:bodyPr/>
        <a:lstStyle/>
        <a:p>
          <a:endParaRPr lang="en-US" sz="3200"/>
        </a:p>
      </dgm:t>
    </dgm:pt>
    <dgm:pt modelId="{57D74616-05E6-4FE5-93CE-958F555AAF9B}" type="sibTrans" cxnId="{BFF50D41-8BDC-4294-B2D7-E92F80C40F41}">
      <dgm:prSet/>
      <dgm:spPr/>
      <dgm:t>
        <a:bodyPr/>
        <a:lstStyle/>
        <a:p>
          <a:endParaRPr lang="en-US" sz="3200"/>
        </a:p>
      </dgm:t>
    </dgm:pt>
    <dgm:pt modelId="{93D16566-E55D-483C-9D0A-0A4A213A5AF3}" type="pres">
      <dgm:prSet presAssocID="{6EED211B-C009-434F-A4BE-25822ACD8F0B}" presName="hierChild1" presStyleCnt="0">
        <dgm:presLayoutVars>
          <dgm:orgChart val="1"/>
          <dgm:chPref val="1"/>
          <dgm:dir/>
          <dgm:animOne val="branch"/>
          <dgm:animLvl val="lvl"/>
          <dgm:resizeHandles/>
        </dgm:presLayoutVars>
      </dgm:prSet>
      <dgm:spPr/>
    </dgm:pt>
    <dgm:pt modelId="{35BC35AE-C905-4A65-AA4A-11E56D53A13D}" type="pres">
      <dgm:prSet presAssocID="{B67C60EF-4E32-4A40-B37C-D85855C06EC7}" presName="hierRoot1" presStyleCnt="0">
        <dgm:presLayoutVars>
          <dgm:hierBranch val="init"/>
        </dgm:presLayoutVars>
      </dgm:prSet>
      <dgm:spPr/>
    </dgm:pt>
    <dgm:pt modelId="{91E5FF74-CCDF-461E-9DF5-30D693ADEA91}" type="pres">
      <dgm:prSet presAssocID="{B67C60EF-4E32-4A40-B37C-D85855C06EC7}" presName="rootComposite1" presStyleCnt="0"/>
      <dgm:spPr/>
    </dgm:pt>
    <dgm:pt modelId="{88C28F9F-BBA0-4654-A66C-75BFC0E719B4}" type="pres">
      <dgm:prSet presAssocID="{B67C60EF-4E32-4A40-B37C-D85855C06EC7}" presName="rootText1" presStyleLbl="node0" presStyleIdx="0" presStyleCnt="1" custScaleX="154186" custLinFactNeighborX="78463" custLinFactNeighborY="-482">
        <dgm:presLayoutVars>
          <dgm:chPref val="3"/>
        </dgm:presLayoutVars>
      </dgm:prSet>
      <dgm:spPr/>
    </dgm:pt>
    <dgm:pt modelId="{454CB1C1-937C-4E05-9AF4-8AFF47E6F3DA}" type="pres">
      <dgm:prSet presAssocID="{B67C60EF-4E32-4A40-B37C-D85855C06EC7}" presName="rootConnector1" presStyleLbl="node1" presStyleIdx="0" presStyleCnt="0"/>
      <dgm:spPr/>
    </dgm:pt>
    <dgm:pt modelId="{B050B58D-CDA8-45CB-9075-CD7434616800}" type="pres">
      <dgm:prSet presAssocID="{B67C60EF-4E32-4A40-B37C-D85855C06EC7}" presName="hierChild2" presStyleCnt="0"/>
      <dgm:spPr/>
    </dgm:pt>
    <dgm:pt modelId="{F61B9CA4-42C2-4510-BA63-2BBE87F5376C}" type="pres">
      <dgm:prSet presAssocID="{A130A0BC-2876-4F24-82A1-66599F4FDDED}" presName="Name37" presStyleLbl="parChTrans1D2" presStyleIdx="0" presStyleCnt="2"/>
      <dgm:spPr/>
    </dgm:pt>
    <dgm:pt modelId="{C1D3988B-EE8D-4480-8F0E-659E1F99EDED}" type="pres">
      <dgm:prSet presAssocID="{FEB30BFD-01E8-4D6D-9B0D-AE5A97AEBCB0}" presName="hierRoot2" presStyleCnt="0">
        <dgm:presLayoutVars>
          <dgm:hierBranch val="init"/>
        </dgm:presLayoutVars>
      </dgm:prSet>
      <dgm:spPr/>
    </dgm:pt>
    <dgm:pt modelId="{5DD66E26-02E6-4F43-8D59-D6D128D59A12}" type="pres">
      <dgm:prSet presAssocID="{FEB30BFD-01E8-4D6D-9B0D-AE5A97AEBCB0}" presName="rootComposite" presStyleCnt="0"/>
      <dgm:spPr/>
    </dgm:pt>
    <dgm:pt modelId="{84A2E6C1-AA00-4355-87D8-3B74D7C6A1EA}" type="pres">
      <dgm:prSet presAssocID="{FEB30BFD-01E8-4D6D-9B0D-AE5A97AEBCB0}" presName="rootText" presStyleLbl="node2" presStyleIdx="0" presStyleCnt="2" custScaleX="157768" custLinFactNeighborX="63032" custLinFactNeighborY="3384">
        <dgm:presLayoutVars>
          <dgm:chPref val="3"/>
        </dgm:presLayoutVars>
      </dgm:prSet>
      <dgm:spPr/>
    </dgm:pt>
    <dgm:pt modelId="{1B5D81F3-8100-49B4-8ABD-2F709CA4C55F}" type="pres">
      <dgm:prSet presAssocID="{FEB30BFD-01E8-4D6D-9B0D-AE5A97AEBCB0}" presName="rootConnector" presStyleLbl="node2" presStyleIdx="0" presStyleCnt="2"/>
      <dgm:spPr/>
    </dgm:pt>
    <dgm:pt modelId="{AB50073A-72FD-4D3C-B392-40F0BA62B01F}" type="pres">
      <dgm:prSet presAssocID="{FEB30BFD-01E8-4D6D-9B0D-AE5A97AEBCB0}" presName="hierChild4" presStyleCnt="0"/>
      <dgm:spPr/>
    </dgm:pt>
    <dgm:pt modelId="{2265B40D-BD07-4E26-BCA0-E0F601C185DF}" type="pres">
      <dgm:prSet presAssocID="{0B35C2E0-7249-4D2E-8863-42AE499219E3}" presName="Name37" presStyleLbl="parChTrans1D3" presStyleIdx="0" presStyleCnt="6"/>
      <dgm:spPr/>
    </dgm:pt>
    <dgm:pt modelId="{5BB80780-0AF4-4D8A-BA98-39F93A7CDDE2}" type="pres">
      <dgm:prSet presAssocID="{CAB02B38-047C-4458-ABF9-E8E03E053B39}" presName="hierRoot2" presStyleCnt="0">
        <dgm:presLayoutVars>
          <dgm:hierBranch val="init"/>
        </dgm:presLayoutVars>
      </dgm:prSet>
      <dgm:spPr/>
    </dgm:pt>
    <dgm:pt modelId="{F22F112F-6D4A-4491-9F15-E99E43AEA3F6}" type="pres">
      <dgm:prSet presAssocID="{CAB02B38-047C-4458-ABF9-E8E03E053B39}" presName="rootComposite" presStyleCnt="0"/>
      <dgm:spPr/>
    </dgm:pt>
    <dgm:pt modelId="{F8192876-B82A-4F6C-860B-7E9230853ED9}" type="pres">
      <dgm:prSet presAssocID="{CAB02B38-047C-4458-ABF9-E8E03E053B39}" presName="rootText" presStyleLbl="node3" presStyleIdx="0" presStyleCnt="6" custAng="0" custScaleX="198999" custScaleY="182209" custLinFactX="-100000" custLinFactNeighborX="-149961" custLinFactNeighborY="152">
        <dgm:presLayoutVars>
          <dgm:chPref val="3"/>
        </dgm:presLayoutVars>
      </dgm:prSet>
      <dgm:spPr/>
    </dgm:pt>
    <dgm:pt modelId="{2FFD5F84-33A5-4D45-BDCC-C6FF2F37A8E9}" type="pres">
      <dgm:prSet presAssocID="{CAB02B38-047C-4458-ABF9-E8E03E053B39}" presName="rootConnector" presStyleLbl="node3" presStyleIdx="0" presStyleCnt="6"/>
      <dgm:spPr/>
    </dgm:pt>
    <dgm:pt modelId="{E51FFA73-CA32-47D4-8002-15B3566D52F3}" type="pres">
      <dgm:prSet presAssocID="{CAB02B38-047C-4458-ABF9-E8E03E053B39}" presName="hierChild4" presStyleCnt="0"/>
      <dgm:spPr/>
    </dgm:pt>
    <dgm:pt modelId="{D2EE2560-8115-4616-889F-F5142040705C}" type="pres">
      <dgm:prSet presAssocID="{CAB02B38-047C-4458-ABF9-E8E03E053B39}" presName="hierChild5" presStyleCnt="0"/>
      <dgm:spPr/>
    </dgm:pt>
    <dgm:pt modelId="{25E0175C-3886-4DDB-8B02-0B7B051E6460}" type="pres">
      <dgm:prSet presAssocID="{F7D62C4F-5D58-4720-9DCF-F0F07C1C33D4}" presName="Name37" presStyleLbl="parChTrans1D3" presStyleIdx="1" presStyleCnt="6"/>
      <dgm:spPr/>
    </dgm:pt>
    <dgm:pt modelId="{ABDE66EA-D2DD-4132-964E-133E9C748FC0}" type="pres">
      <dgm:prSet presAssocID="{FED7F868-B827-4893-82CB-3D839B4274F7}" presName="hierRoot2" presStyleCnt="0">
        <dgm:presLayoutVars>
          <dgm:hierBranch val="init"/>
        </dgm:presLayoutVars>
      </dgm:prSet>
      <dgm:spPr/>
    </dgm:pt>
    <dgm:pt modelId="{7CBDA78D-1521-423E-9D3E-F2A5CB4C7C65}" type="pres">
      <dgm:prSet presAssocID="{FED7F868-B827-4893-82CB-3D839B4274F7}" presName="rootComposite" presStyleCnt="0"/>
      <dgm:spPr/>
    </dgm:pt>
    <dgm:pt modelId="{AC005A12-5913-4866-8923-978DE0BB1B36}" type="pres">
      <dgm:prSet presAssocID="{FED7F868-B827-4893-82CB-3D839B4274F7}" presName="rootText" presStyleLbl="node3" presStyleIdx="1" presStyleCnt="6" custScaleX="150381" custScaleY="189808" custLinFactX="-96508" custLinFactNeighborX="-100000" custLinFactNeighborY="20087">
        <dgm:presLayoutVars>
          <dgm:chPref val="3"/>
        </dgm:presLayoutVars>
      </dgm:prSet>
      <dgm:spPr/>
    </dgm:pt>
    <dgm:pt modelId="{64F9C986-DCF5-49CF-8CE1-5E7243D5BE6D}" type="pres">
      <dgm:prSet presAssocID="{FED7F868-B827-4893-82CB-3D839B4274F7}" presName="rootConnector" presStyleLbl="node3" presStyleIdx="1" presStyleCnt="6"/>
      <dgm:spPr/>
    </dgm:pt>
    <dgm:pt modelId="{1AC8A295-5AE0-4FB7-ADBA-FDB0F1340A88}" type="pres">
      <dgm:prSet presAssocID="{FED7F868-B827-4893-82CB-3D839B4274F7}" presName="hierChild4" presStyleCnt="0"/>
      <dgm:spPr/>
    </dgm:pt>
    <dgm:pt modelId="{8282AB3D-E4AF-45E5-9EDB-FD327868C759}" type="pres">
      <dgm:prSet presAssocID="{FED7F868-B827-4893-82CB-3D839B4274F7}" presName="hierChild5" presStyleCnt="0"/>
      <dgm:spPr/>
    </dgm:pt>
    <dgm:pt modelId="{34E09C65-6E1C-48C1-BF25-7A0137DEB86C}" type="pres">
      <dgm:prSet presAssocID="{FEB30BFD-01E8-4D6D-9B0D-AE5A97AEBCB0}" presName="hierChild5" presStyleCnt="0"/>
      <dgm:spPr/>
    </dgm:pt>
    <dgm:pt modelId="{59B5EFB0-3A32-4C9D-BCF1-A201A66D5B83}" type="pres">
      <dgm:prSet presAssocID="{D53BFE55-3CC7-46BF-A009-A6894824B064}" presName="Name37" presStyleLbl="parChTrans1D2" presStyleIdx="1" presStyleCnt="2"/>
      <dgm:spPr/>
    </dgm:pt>
    <dgm:pt modelId="{A2CB780F-A3FC-4528-B228-76F63E8BACB4}" type="pres">
      <dgm:prSet presAssocID="{F92F531F-21E4-48AC-A5F6-EE3B31CF7522}" presName="hierRoot2" presStyleCnt="0">
        <dgm:presLayoutVars>
          <dgm:hierBranch val="init"/>
        </dgm:presLayoutVars>
      </dgm:prSet>
      <dgm:spPr/>
    </dgm:pt>
    <dgm:pt modelId="{948450CA-1002-466D-9343-5A45B66E54A2}" type="pres">
      <dgm:prSet presAssocID="{F92F531F-21E4-48AC-A5F6-EE3B31CF7522}" presName="rootComposite" presStyleCnt="0"/>
      <dgm:spPr/>
    </dgm:pt>
    <dgm:pt modelId="{890521AD-EB73-433C-BA56-053BB02D5504}" type="pres">
      <dgm:prSet presAssocID="{F92F531F-21E4-48AC-A5F6-EE3B31CF7522}" presName="rootText" presStyleLbl="node2" presStyleIdx="1" presStyleCnt="2" custScaleX="177125" custLinFactX="87103" custLinFactNeighborX="100000" custLinFactNeighborY="1136">
        <dgm:presLayoutVars>
          <dgm:chPref val="3"/>
        </dgm:presLayoutVars>
      </dgm:prSet>
      <dgm:spPr/>
    </dgm:pt>
    <dgm:pt modelId="{D689060C-69C7-444D-829E-3DE04523EF1C}" type="pres">
      <dgm:prSet presAssocID="{F92F531F-21E4-48AC-A5F6-EE3B31CF7522}" presName="rootConnector" presStyleLbl="node2" presStyleIdx="1" presStyleCnt="2"/>
      <dgm:spPr/>
    </dgm:pt>
    <dgm:pt modelId="{E80CA91D-69D0-463E-BF10-CAF4E819C894}" type="pres">
      <dgm:prSet presAssocID="{F92F531F-21E4-48AC-A5F6-EE3B31CF7522}" presName="hierChild4" presStyleCnt="0"/>
      <dgm:spPr/>
    </dgm:pt>
    <dgm:pt modelId="{EF3D7D5B-530F-4B92-9271-0EC0D2058575}" type="pres">
      <dgm:prSet presAssocID="{4CE7E72D-7D66-4EE6-AB72-653FB08BD420}" presName="Name37" presStyleLbl="parChTrans1D3" presStyleIdx="2" presStyleCnt="6"/>
      <dgm:spPr/>
    </dgm:pt>
    <dgm:pt modelId="{9E376626-EFEB-430E-B05C-7BA81A5C7BE3}" type="pres">
      <dgm:prSet presAssocID="{2EE131D1-885E-47C0-8194-3DC5C4AC536C}" presName="hierRoot2" presStyleCnt="0">
        <dgm:presLayoutVars>
          <dgm:hierBranch val="init"/>
        </dgm:presLayoutVars>
      </dgm:prSet>
      <dgm:spPr/>
    </dgm:pt>
    <dgm:pt modelId="{FD47652F-B831-4C3E-9E2A-BD57A3C28A71}" type="pres">
      <dgm:prSet presAssocID="{2EE131D1-885E-47C0-8194-3DC5C4AC536C}" presName="rootComposite" presStyleCnt="0"/>
      <dgm:spPr/>
    </dgm:pt>
    <dgm:pt modelId="{847A9515-3934-43DC-9859-FD4E1C734C34}" type="pres">
      <dgm:prSet presAssocID="{2EE131D1-885E-47C0-8194-3DC5C4AC536C}" presName="rootText" presStyleLbl="node3" presStyleIdx="2" presStyleCnt="6" custScaleX="224161" custLinFactX="75613" custLinFactNeighborX="100000" custLinFactNeighborY="6633">
        <dgm:presLayoutVars>
          <dgm:chPref val="3"/>
        </dgm:presLayoutVars>
      </dgm:prSet>
      <dgm:spPr/>
    </dgm:pt>
    <dgm:pt modelId="{D1F666C8-DC70-452E-A215-C22B576DDEF1}" type="pres">
      <dgm:prSet presAssocID="{2EE131D1-885E-47C0-8194-3DC5C4AC536C}" presName="rootConnector" presStyleLbl="node3" presStyleIdx="2" presStyleCnt="6"/>
      <dgm:spPr/>
    </dgm:pt>
    <dgm:pt modelId="{B2DAA99E-349C-498B-B972-E150B2E23C88}" type="pres">
      <dgm:prSet presAssocID="{2EE131D1-885E-47C0-8194-3DC5C4AC536C}" presName="hierChild4" presStyleCnt="0"/>
      <dgm:spPr/>
    </dgm:pt>
    <dgm:pt modelId="{58D51E36-E342-4B31-AE69-1EA86CF8CD94}" type="pres">
      <dgm:prSet presAssocID="{2EE131D1-885E-47C0-8194-3DC5C4AC536C}" presName="hierChild5" presStyleCnt="0"/>
      <dgm:spPr/>
    </dgm:pt>
    <dgm:pt modelId="{F2F78EF9-92F2-4701-82B9-DD7B106F7C05}" type="pres">
      <dgm:prSet presAssocID="{133072B3-455F-4EF0-8410-69E4511CD739}" presName="Name37" presStyleLbl="parChTrans1D3" presStyleIdx="3" presStyleCnt="6"/>
      <dgm:spPr/>
    </dgm:pt>
    <dgm:pt modelId="{95054978-614C-4B91-8DC3-E3A9E01B2F9C}" type="pres">
      <dgm:prSet presAssocID="{04EF6912-1F07-4230-B202-6E3D2F5A350B}" presName="hierRoot2" presStyleCnt="0">
        <dgm:presLayoutVars>
          <dgm:hierBranch val="init"/>
        </dgm:presLayoutVars>
      </dgm:prSet>
      <dgm:spPr/>
    </dgm:pt>
    <dgm:pt modelId="{96BBFBEF-3CD1-4301-A9C1-823FD65D9288}" type="pres">
      <dgm:prSet presAssocID="{04EF6912-1F07-4230-B202-6E3D2F5A350B}" presName="rootComposite" presStyleCnt="0"/>
      <dgm:spPr/>
    </dgm:pt>
    <dgm:pt modelId="{6067A2B5-50F0-4455-81F4-70479E035D8D}" type="pres">
      <dgm:prSet presAssocID="{04EF6912-1F07-4230-B202-6E3D2F5A350B}" presName="rootText" presStyleLbl="node3" presStyleIdx="3" presStyleCnt="6" custScaleX="365126" custScaleY="169869" custLinFactX="74298" custLinFactNeighborX="100000" custLinFactNeighborY="478">
        <dgm:presLayoutVars>
          <dgm:chPref val="3"/>
        </dgm:presLayoutVars>
      </dgm:prSet>
      <dgm:spPr/>
    </dgm:pt>
    <dgm:pt modelId="{BBFDF719-79E9-47B3-AFD6-9DC077015AAC}" type="pres">
      <dgm:prSet presAssocID="{04EF6912-1F07-4230-B202-6E3D2F5A350B}" presName="rootConnector" presStyleLbl="node3" presStyleIdx="3" presStyleCnt="6"/>
      <dgm:spPr/>
    </dgm:pt>
    <dgm:pt modelId="{32DF77CA-ABEC-4282-884F-8115142998C4}" type="pres">
      <dgm:prSet presAssocID="{04EF6912-1F07-4230-B202-6E3D2F5A350B}" presName="hierChild4" presStyleCnt="0"/>
      <dgm:spPr/>
    </dgm:pt>
    <dgm:pt modelId="{F24A9B32-3848-49BF-B3B9-D76874040051}" type="pres">
      <dgm:prSet presAssocID="{04EF6912-1F07-4230-B202-6E3D2F5A350B}" presName="hierChild5" presStyleCnt="0"/>
      <dgm:spPr/>
    </dgm:pt>
    <dgm:pt modelId="{205BEB68-78D4-4AA1-B6C9-1F231B29FFE8}" type="pres">
      <dgm:prSet presAssocID="{8821C932-928E-45D9-BAFB-F09FC88D7776}" presName="Name37" presStyleLbl="parChTrans1D3" presStyleIdx="4" presStyleCnt="6"/>
      <dgm:spPr/>
    </dgm:pt>
    <dgm:pt modelId="{C00F24EF-AADD-4FC9-AD36-24B0C3B9BBA9}" type="pres">
      <dgm:prSet presAssocID="{5626697F-27D5-451F-95CC-4A05302F96D8}" presName="hierRoot2" presStyleCnt="0">
        <dgm:presLayoutVars>
          <dgm:hierBranch val="init"/>
        </dgm:presLayoutVars>
      </dgm:prSet>
      <dgm:spPr/>
    </dgm:pt>
    <dgm:pt modelId="{0803B18F-11AB-472C-AE53-D8E700C8D2F8}" type="pres">
      <dgm:prSet presAssocID="{5626697F-27D5-451F-95CC-4A05302F96D8}" presName="rootComposite" presStyleCnt="0"/>
      <dgm:spPr/>
    </dgm:pt>
    <dgm:pt modelId="{3D639F8F-312B-42F1-A822-235E7CF7B290}" type="pres">
      <dgm:prSet presAssocID="{5626697F-27D5-451F-95CC-4A05302F96D8}" presName="rootText" presStyleLbl="node3" presStyleIdx="4" presStyleCnt="6" custScaleX="313191" custScaleY="143665" custLinFactX="72493" custLinFactNeighborX="100000" custLinFactNeighborY="-15855">
        <dgm:presLayoutVars>
          <dgm:chPref val="3"/>
        </dgm:presLayoutVars>
      </dgm:prSet>
      <dgm:spPr/>
    </dgm:pt>
    <dgm:pt modelId="{FDBE7809-B97E-48F5-83EE-9ED731B9B634}" type="pres">
      <dgm:prSet presAssocID="{5626697F-27D5-451F-95CC-4A05302F96D8}" presName="rootConnector" presStyleLbl="node3" presStyleIdx="4" presStyleCnt="6"/>
      <dgm:spPr/>
    </dgm:pt>
    <dgm:pt modelId="{008C64D5-DB91-48B3-A7CD-929E9C74C53A}" type="pres">
      <dgm:prSet presAssocID="{5626697F-27D5-451F-95CC-4A05302F96D8}" presName="hierChild4" presStyleCnt="0"/>
      <dgm:spPr/>
    </dgm:pt>
    <dgm:pt modelId="{DCFC662E-AF6C-4FCF-848C-EE79908B8D77}" type="pres">
      <dgm:prSet presAssocID="{5626697F-27D5-451F-95CC-4A05302F96D8}" presName="hierChild5" presStyleCnt="0"/>
      <dgm:spPr/>
    </dgm:pt>
    <dgm:pt modelId="{587B0877-77EE-458B-A773-2C091B8F0C9E}" type="pres">
      <dgm:prSet presAssocID="{7A902B91-E79C-4CD8-A8F7-8EE295E096D8}" presName="Name37" presStyleLbl="parChTrans1D3" presStyleIdx="5" presStyleCnt="6"/>
      <dgm:spPr/>
    </dgm:pt>
    <dgm:pt modelId="{6EF6EB36-56F1-4A07-A711-B9B61DC16C7D}" type="pres">
      <dgm:prSet presAssocID="{C3AF241F-30A7-4D84-9B86-0933DBFD7D6A}" presName="hierRoot2" presStyleCnt="0">
        <dgm:presLayoutVars>
          <dgm:hierBranch val="init"/>
        </dgm:presLayoutVars>
      </dgm:prSet>
      <dgm:spPr/>
    </dgm:pt>
    <dgm:pt modelId="{4E3B45BC-56A4-4BC1-9033-6EC09C208DC4}" type="pres">
      <dgm:prSet presAssocID="{C3AF241F-30A7-4D84-9B86-0933DBFD7D6A}" presName="rootComposite" presStyleCnt="0"/>
      <dgm:spPr/>
    </dgm:pt>
    <dgm:pt modelId="{77BF7511-C211-4F3F-8F54-85778D58C6D0}" type="pres">
      <dgm:prSet presAssocID="{C3AF241F-30A7-4D84-9B86-0933DBFD7D6A}" presName="rootText" presStyleLbl="node3" presStyleIdx="5" presStyleCnt="6" custScaleX="267049" custScaleY="159250" custLinFactX="69464" custLinFactNeighborX="100000" custLinFactNeighborY="-28731">
        <dgm:presLayoutVars>
          <dgm:chPref val="3"/>
        </dgm:presLayoutVars>
      </dgm:prSet>
      <dgm:spPr/>
    </dgm:pt>
    <dgm:pt modelId="{C8F66C70-F7EF-43F8-99D8-ADD681615C90}" type="pres">
      <dgm:prSet presAssocID="{C3AF241F-30A7-4D84-9B86-0933DBFD7D6A}" presName="rootConnector" presStyleLbl="node3" presStyleIdx="5" presStyleCnt="6"/>
      <dgm:spPr/>
    </dgm:pt>
    <dgm:pt modelId="{8A8BDF69-7D8C-45C9-B332-29E42CAC3EC0}" type="pres">
      <dgm:prSet presAssocID="{C3AF241F-30A7-4D84-9B86-0933DBFD7D6A}" presName="hierChild4" presStyleCnt="0"/>
      <dgm:spPr/>
    </dgm:pt>
    <dgm:pt modelId="{61D464A4-576B-4B20-AEA7-15B5F131DAFF}" type="pres">
      <dgm:prSet presAssocID="{C3AF241F-30A7-4D84-9B86-0933DBFD7D6A}" presName="hierChild5" presStyleCnt="0"/>
      <dgm:spPr/>
    </dgm:pt>
    <dgm:pt modelId="{55DF9E62-CE1A-4B4A-B773-B01E04E2EA22}" type="pres">
      <dgm:prSet presAssocID="{F92F531F-21E4-48AC-A5F6-EE3B31CF7522}" presName="hierChild5" presStyleCnt="0"/>
      <dgm:spPr/>
    </dgm:pt>
    <dgm:pt modelId="{89A06439-CB16-4142-8081-A1F84B39EB88}" type="pres">
      <dgm:prSet presAssocID="{B67C60EF-4E32-4A40-B37C-D85855C06EC7}" presName="hierChild3" presStyleCnt="0"/>
      <dgm:spPr/>
    </dgm:pt>
  </dgm:ptLst>
  <dgm:cxnLst>
    <dgm:cxn modelId="{7BFBE6FE-6E19-4C3D-A3D6-91A6FF5ACC20}" srcId="{F92F531F-21E4-48AC-A5F6-EE3B31CF7522}" destId="{2EE131D1-885E-47C0-8194-3DC5C4AC536C}" srcOrd="0" destOrd="0" parTransId="{4CE7E72D-7D66-4EE6-AB72-653FB08BD420}" sibTransId="{A185A08D-4E4D-43C6-881C-31A66232EE86}"/>
    <dgm:cxn modelId="{270C1E72-8C90-439A-AB31-CF51967120B0}" type="presOf" srcId="{5626697F-27D5-451F-95CC-4A05302F96D8}" destId="{FDBE7809-B97E-48F5-83EE-9ED731B9B634}" srcOrd="1" destOrd="0" presId="urn:microsoft.com/office/officeart/2005/8/layout/orgChart1"/>
    <dgm:cxn modelId="{915E14B7-A25A-4BC0-8113-5F868478A941}" type="presOf" srcId="{F7D62C4F-5D58-4720-9DCF-F0F07C1C33D4}" destId="{25E0175C-3886-4DDB-8B02-0B7B051E6460}" srcOrd="0" destOrd="0" presId="urn:microsoft.com/office/officeart/2005/8/layout/orgChart1"/>
    <dgm:cxn modelId="{5D7C3817-6585-4C95-9166-3FAD51CF6393}" srcId="{F92F531F-21E4-48AC-A5F6-EE3B31CF7522}" destId="{04EF6912-1F07-4230-B202-6E3D2F5A350B}" srcOrd="1" destOrd="0" parTransId="{133072B3-455F-4EF0-8410-69E4511CD739}" sibTransId="{D70335C4-F853-495F-9204-3655E2497E32}"/>
    <dgm:cxn modelId="{8F87C962-0E64-4C9B-BDDD-A92CFF2CC777}" srcId="{B67C60EF-4E32-4A40-B37C-D85855C06EC7}" destId="{FEB30BFD-01E8-4D6D-9B0D-AE5A97AEBCB0}" srcOrd="0" destOrd="0" parTransId="{A130A0BC-2876-4F24-82A1-66599F4FDDED}" sibTransId="{1AE4710F-9E6F-4BE6-AAF2-6968FD7A1777}"/>
    <dgm:cxn modelId="{12A6E55C-5BF2-40CC-8464-C2BFC82FF075}" type="presOf" srcId="{CAB02B38-047C-4458-ABF9-E8E03E053B39}" destId="{2FFD5F84-33A5-4D45-BDCC-C6FF2F37A8E9}" srcOrd="1" destOrd="0" presId="urn:microsoft.com/office/officeart/2005/8/layout/orgChart1"/>
    <dgm:cxn modelId="{A1D956E2-279F-4137-B043-807DE54487B7}" srcId="{FEB30BFD-01E8-4D6D-9B0D-AE5A97AEBCB0}" destId="{FED7F868-B827-4893-82CB-3D839B4274F7}" srcOrd="1" destOrd="0" parTransId="{F7D62C4F-5D58-4720-9DCF-F0F07C1C33D4}" sibTransId="{09C2E4B4-29C4-433E-9704-D16F9FF88411}"/>
    <dgm:cxn modelId="{3D04D6E2-F49D-4870-9C68-2220C50D3E34}" type="presOf" srcId="{7A902B91-E79C-4CD8-A8F7-8EE295E096D8}" destId="{587B0877-77EE-458B-A773-2C091B8F0C9E}" srcOrd="0" destOrd="0" presId="urn:microsoft.com/office/officeart/2005/8/layout/orgChart1"/>
    <dgm:cxn modelId="{BFF50D41-8BDC-4294-B2D7-E92F80C40F41}" srcId="{F92F531F-21E4-48AC-A5F6-EE3B31CF7522}" destId="{C3AF241F-30A7-4D84-9B86-0933DBFD7D6A}" srcOrd="3" destOrd="0" parTransId="{7A902B91-E79C-4CD8-A8F7-8EE295E096D8}" sibTransId="{57D74616-05E6-4FE5-93CE-958F555AAF9B}"/>
    <dgm:cxn modelId="{D324F934-2472-4E90-8740-6F363CDA6068}" type="presOf" srcId="{F92F531F-21E4-48AC-A5F6-EE3B31CF7522}" destId="{D689060C-69C7-444D-829E-3DE04523EF1C}" srcOrd="1" destOrd="0" presId="urn:microsoft.com/office/officeart/2005/8/layout/orgChart1"/>
    <dgm:cxn modelId="{BDEE7B86-C652-4C3F-B45E-2A76EE919CF4}" type="presOf" srcId="{C3AF241F-30A7-4D84-9B86-0933DBFD7D6A}" destId="{C8F66C70-F7EF-43F8-99D8-ADD681615C90}" srcOrd="1" destOrd="0" presId="urn:microsoft.com/office/officeart/2005/8/layout/orgChart1"/>
    <dgm:cxn modelId="{2B1066E0-E774-4014-88FF-293DF2A3F36F}" type="presOf" srcId="{B67C60EF-4E32-4A40-B37C-D85855C06EC7}" destId="{88C28F9F-BBA0-4654-A66C-75BFC0E719B4}" srcOrd="0" destOrd="0" presId="urn:microsoft.com/office/officeart/2005/8/layout/orgChart1"/>
    <dgm:cxn modelId="{C44E05DA-4F77-452D-BE2E-6FDE6627203B}" type="presOf" srcId="{2EE131D1-885E-47C0-8194-3DC5C4AC536C}" destId="{D1F666C8-DC70-452E-A215-C22B576DDEF1}" srcOrd="1" destOrd="0" presId="urn:microsoft.com/office/officeart/2005/8/layout/orgChart1"/>
    <dgm:cxn modelId="{742AD1CD-D857-440F-8127-34240D69043A}" type="presOf" srcId="{133072B3-455F-4EF0-8410-69E4511CD739}" destId="{F2F78EF9-92F2-4701-82B9-DD7B106F7C05}" srcOrd="0" destOrd="0" presId="urn:microsoft.com/office/officeart/2005/8/layout/orgChart1"/>
    <dgm:cxn modelId="{D16052FA-3CF3-49E9-9AF5-3623AB12B9B3}" srcId="{F92F531F-21E4-48AC-A5F6-EE3B31CF7522}" destId="{5626697F-27D5-451F-95CC-4A05302F96D8}" srcOrd="2" destOrd="0" parTransId="{8821C932-928E-45D9-BAFB-F09FC88D7776}" sibTransId="{752790CD-0265-49AD-B613-7D0AD4D0B02C}"/>
    <dgm:cxn modelId="{AD7268B6-AE94-435B-A216-6152C538C75F}" type="presOf" srcId="{04EF6912-1F07-4230-B202-6E3D2F5A350B}" destId="{BBFDF719-79E9-47B3-AFD6-9DC077015AAC}" srcOrd="1" destOrd="0" presId="urn:microsoft.com/office/officeart/2005/8/layout/orgChart1"/>
    <dgm:cxn modelId="{C7BF5105-2E06-4D5C-9997-D151C282433A}" type="presOf" srcId="{5626697F-27D5-451F-95CC-4A05302F96D8}" destId="{3D639F8F-312B-42F1-A822-235E7CF7B290}" srcOrd="0" destOrd="0" presId="urn:microsoft.com/office/officeart/2005/8/layout/orgChart1"/>
    <dgm:cxn modelId="{BA427B56-309C-4827-8987-199A37F014A6}" srcId="{FEB30BFD-01E8-4D6D-9B0D-AE5A97AEBCB0}" destId="{CAB02B38-047C-4458-ABF9-E8E03E053B39}" srcOrd="0" destOrd="0" parTransId="{0B35C2E0-7249-4D2E-8863-42AE499219E3}" sibTransId="{7BF1AC45-D142-46CA-BEDE-3F97AF2BC08D}"/>
    <dgm:cxn modelId="{DF2F9CD7-93D0-4DEA-977B-DC329C69CCFA}" type="presOf" srcId="{2EE131D1-885E-47C0-8194-3DC5C4AC536C}" destId="{847A9515-3934-43DC-9859-FD4E1C734C34}" srcOrd="0" destOrd="0" presId="urn:microsoft.com/office/officeart/2005/8/layout/orgChart1"/>
    <dgm:cxn modelId="{D8E194D0-8439-4BD7-A3A6-262DE2971726}" type="presOf" srcId="{C3AF241F-30A7-4D84-9B86-0933DBFD7D6A}" destId="{77BF7511-C211-4F3F-8F54-85778D58C6D0}" srcOrd="0" destOrd="0" presId="urn:microsoft.com/office/officeart/2005/8/layout/orgChart1"/>
    <dgm:cxn modelId="{003B9E03-0ADD-4970-BFAA-E96A11ADD00B}" type="presOf" srcId="{A130A0BC-2876-4F24-82A1-66599F4FDDED}" destId="{F61B9CA4-42C2-4510-BA63-2BBE87F5376C}" srcOrd="0" destOrd="0" presId="urn:microsoft.com/office/officeart/2005/8/layout/orgChart1"/>
    <dgm:cxn modelId="{2EF5ADAE-4C17-4BFD-973E-52476682C4AB}" type="presOf" srcId="{8821C932-928E-45D9-BAFB-F09FC88D7776}" destId="{205BEB68-78D4-4AA1-B6C9-1F231B29FFE8}" srcOrd="0" destOrd="0" presId="urn:microsoft.com/office/officeart/2005/8/layout/orgChart1"/>
    <dgm:cxn modelId="{93285A15-FD5A-4409-BE4D-2EF3E70E9E19}" srcId="{B67C60EF-4E32-4A40-B37C-D85855C06EC7}" destId="{F92F531F-21E4-48AC-A5F6-EE3B31CF7522}" srcOrd="1" destOrd="0" parTransId="{D53BFE55-3CC7-46BF-A009-A6894824B064}" sibTransId="{AA8BB0C9-1FFD-46B7-AF31-61CBF6EF326F}"/>
    <dgm:cxn modelId="{40642983-A597-4D8F-8DD1-C0684D312931}" type="presOf" srcId="{CAB02B38-047C-4458-ABF9-E8E03E053B39}" destId="{F8192876-B82A-4F6C-860B-7E9230853ED9}" srcOrd="0" destOrd="0" presId="urn:microsoft.com/office/officeart/2005/8/layout/orgChart1"/>
    <dgm:cxn modelId="{149C61D1-D8F6-4BA4-A8CD-7CC1E7226B0E}" type="presOf" srcId="{FEB30BFD-01E8-4D6D-9B0D-AE5A97AEBCB0}" destId="{84A2E6C1-AA00-4355-87D8-3B74D7C6A1EA}" srcOrd="0" destOrd="0" presId="urn:microsoft.com/office/officeart/2005/8/layout/orgChart1"/>
    <dgm:cxn modelId="{800B8183-5498-4D41-A685-E275F0345FC7}" type="presOf" srcId="{04EF6912-1F07-4230-B202-6E3D2F5A350B}" destId="{6067A2B5-50F0-4455-81F4-70479E035D8D}" srcOrd="0" destOrd="0" presId="urn:microsoft.com/office/officeart/2005/8/layout/orgChart1"/>
    <dgm:cxn modelId="{FD337ACE-EB9A-43BE-8402-D8B62F6853CA}" type="presOf" srcId="{4CE7E72D-7D66-4EE6-AB72-653FB08BD420}" destId="{EF3D7D5B-530F-4B92-9271-0EC0D2058575}" srcOrd="0" destOrd="0" presId="urn:microsoft.com/office/officeart/2005/8/layout/orgChart1"/>
    <dgm:cxn modelId="{3020FB0C-A478-4909-8AE5-7B9F757639A7}" type="presOf" srcId="{0B35C2E0-7249-4D2E-8863-42AE499219E3}" destId="{2265B40D-BD07-4E26-BCA0-E0F601C185DF}" srcOrd="0" destOrd="0" presId="urn:microsoft.com/office/officeart/2005/8/layout/orgChart1"/>
    <dgm:cxn modelId="{2DDC13A5-20D2-478D-AE14-C22BC49AB7E7}" type="presOf" srcId="{6EED211B-C009-434F-A4BE-25822ACD8F0B}" destId="{93D16566-E55D-483C-9D0A-0A4A213A5AF3}" srcOrd="0" destOrd="0" presId="urn:microsoft.com/office/officeart/2005/8/layout/orgChart1"/>
    <dgm:cxn modelId="{1FC78136-CCF5-4563-B273-C9F883B973B2}" type="presOf" srcId="{D53BFE55-3CC7-46BF-A009-A6894824B064}" destId="{59B5EFB0-3A32-4C9D-BCF1-A201A66D5B83}" srcOrd="0" destOrd="0" presId="urn:microsoft.com/office/officeart/2005/8/layout/orgChart1"/>
    <dgm:cxn modelId="{3BBC7462-682F-4447-B61E-9BF78BCA3F29}" type="presOf" srcId="{F92F531F-21E4-48AC-A5F6-EE3B31CF7522}" destId="{890521AD-EB73-433C-BA56-053BB02D5504}" srcOrd="0" destOrd="0" presId="urn:microsoft.com/office/officeart/2005/8/layout/orgChart1"/>
    <dgm:cxn modelId="{40E70BAD-1C2E-4C98-A676-AF79624D9C69}" type="presOf" srcId="{FED7F868-B827-4893-82CB-3D839B4274F7}" destId="{64F9C986-DCF5-49CF-8CE1-5E7243D5BE6D}" srcOrd="1" destOrd="0" presId="urn:microsoft.com/office/officeart/2005/8/layout/orgChart1"/>
    <dgm:cxn modelId="{F13D6272-438A-43DE-91C8-5E1B95EEBE75}" type="presOf" srcId="{B67C60EF-4E32-4A40-B37C-D85855C06EC7}" destId="{454CB1C1-937C-4E05-9AF4-8AFF47E6F3DA}" srcOrd="1" destOrd="0" presId="urn:microsoft.com/office/officeart/2005/8/layout/orgChart1"/>
    <dgm:cxn modelId="{823469DB-60D0-4B03-98E9-26E35F224AA4}" srcId="{6EED211B-C009-434F-A4BE-25822ACD8F0B}" destId="{B67C60EF-4E32-4A40-B37C-D85855C06EC7}" srcOrd="0" destOrd="0" parTransId="{3E586CA8-BECD-44CC-B482-6BDAF4233CE1}" sibTransId="{40E1FDDD-D6C0-4431-8CE5-C3963D9D4D76}"/>
    <dgm:cxn modelId="{ED752347-DB37-4763-864B-FF0699250B9E}" type="presOf" srcId="{FED7F868-B827-4893-82CB-3D839B4274F7}" destId="{AC005A12-5913-4866-8923-978DE0BB1B36}" srcOrd="0" destOrd="0" presId="urn:microsoft.com/office/officeart/2005/8/layout/orgChart1"/>
    <dgm:cxn modelId="{61693B64-4FA0-40DA-97E0-F96B07DCEACA}" type="presOf" srcId="{FEB30BFD-01E8-4D6D-9B0D-AE5A97AEBCB0}" destId="{1B5D81F3-8100-49B4-8ABD-2F709CA4C55F}" srcOrd="1" destOrd="0" presId="urn:microsoft.com/office/officeart/2005/8/layout/orgChart1"/>
    <dgm:cxn modelId="{65B8CE84-7E0C-4CF5-B52D-BA5330237861}" type="presParOf" srcId="{93D16566-E55D-483C-9D0A-0A4A213A5AF3}" destId="{35BC35AE-C905-4A65-AA4A-11E56D53A13D}" srcOrd="0" destOrd="0" presId="urn:microsoft.com/office/officeart/2005/8/layout/orgChart1"/>
    <dgm:cxn modelId="{FE1B4BE2-CFBE-4A54-85C5-F867AC2EFC5E}" type="presParOf" srcId="{35BC35AE-C905-4A65-AA4A-11E56D53A13D}" destId="{91E5FF74-CCDF-461E-9DF5-30D693ADEA91}" srcOrd="0" destOrd="0" presId="urn:microsoft.com/office/officeart/2005/8/layout/orgChart1"/>
    <dgm:cxn modelId="{A554B034-5255-4068-82A4-68E264AF0650}" type="presParOf" srcId="{91E5FF74-CCDF-461E-9DF5-30D693ADEA91}" destId="{88C28F9F-BBA0-4654-A66C-75BFC0E719B4}" srcOrd="0" destOrd="0" presId="urn:microsoft.com/office/officeart/2005/8/layout/orgChart1"/>
    <dgm:cxn modelId="{A5BE2596-3896-4962-A9E8-67FF18E4D1C4}" type="presParOf" srcId="{91E5FF74-CCDF-461E-9DF5-30D693ADEA91}" destId="{454CB1C1-937C-4E05-9AF4-8AFF47E6F3DA}" srcOrd="1" destOrd="0" presId="urn:microsoft.com/office/officeart/2005/8/layout/orgChart1"/>
    <dgm:cxn modelId="{183E20DA-5E4D-4638-AF36-39783F5B459D}" type="presParOf" srcId="{35BC35AE-C905-4A65-AA4A-11E56D53A13D}" destId="{B050B58D-CDA8-45CB-9075-CD7434616800}" srcOrd="1" destOrd="0" presId="urn:microsoft.com/office/officeart/2005/8/layout/orgChart1"/>
    <dgm:cxn modelId="{D9E48C78-DF40-4363-A790-5A86515FA5C4}" type="presParOf" srcId="{B050B58D-CDA8-45CB-9075-CD7434616800}" destId="{F61B9CA4-42C2-4510-BA63-2BBE87F5376C}" srcOrd="0" destOrd="0" presId="urn:microsoft.com/office/officeart/2005/8/layout/orgChart1"/>
    <dgm:cxn modelId="{822EC464-0EB4-4CBE-85BA-C067AE9B22B4}" type="presParOf" srcId="{B050B58D-CDA8-45CB-9075-CD7434616800}" destId="{C1D3988B-EE8D-4480-8F0E-659E1F99EDED}" srcOrd="1" destOrd="0" presId="urn:microsoft.com/office/officeart/2005/8/layout/orgChart1"/>
    <dgm:cxn modelId="{C5EA723A-7A9E-4183-8518-2AB9173E87FC}" type="presParOf" srcId="{C1D3988B-EE8D-4480-8F0E-659E1F99EDED}" destId="{5DD66E26-02E6-4F43-8D59-D6D128D59A12}" srcOrd="0" destOrd="0" presId="urn:microsoft.com/office/officeart/2005/8/layout/orgChart1"/>
    <dgm:cxn modelId="{53267C0C-FE6F-4955-BA91-2B0FAECE74C7}" type="presParOf" srcId="{5DD66E26-02E6-4F43-8D59-D6D128D59A12}" destId="{84A2E6C1-AA00-4355-87D8-3B74D7C6A1EA}" srcOrd="0" destOrd="0" presId="urn:microsoft.com/office/officeart/2005/8/layout/orgChart1"/>
    <dgm:cxn modelId="{479E86A0-053B-4832-9C91-C5FE495C4551}" type="presParOf" srcId="{5DD66E26-02E6-4F43-8D59-D6D128D59A12}" destId="{1B5D81F3-8100-49B4-8ABD-2F709CA4C55F}" srcOrd="1" destOrd="0" presId="urn:microsoft.com/office/officeart/2005/8/layout/orgChart1"/>
    <dgm:cxn modelId="{9A890AB2-3DAB-4291-BC04-B6C93D2E4F3F}" type="presParOf" srcId="{C1D3988B-EE8D-4480-8F0E-659E1F99EDED}" destId="{AB50073A-72FD-4D3C-B392-40F0BA62B01F}" srcOrd="1" destOrd="0" presId="urn:microsoft.com/office/officeart/2005/8/layout/orgChart1"/>
    <dgm:cxn modelId="{35A4C9E5-1A4D-4CBF-BFB6-CC5763B2857C}" type="presParOf" srcId="{AB50073A-72FD-4D3C-B392-40F0BA62B01F}" destId="{2265B40D-BD07-4E26-BCA0-E0F601C185DF}" srcOrd="0" destOrd="0" presId="urn:microsoft.com/office/officeart/2005/8/layout/orgChart1"/>
    <dgm:cxn modelId="{21B4B3A5-E450-40BE-A38A-3B99D32D58F5}" type="presParOf" srcId="{AB50073A-72FD-4D3C-B392-40F0BA62B01F}" destId="{5BB80780-0AF4-4D8A-BA98-39F93A7CDDE2}" srcOrd="1" destOrd="0" presId="urn:microsoft.com/office/officeart/2005/8/layout/orgChart1"/>
    <dgm:cxn modelId="{4B890E05-194C-4A42-A2FD-387421647A69}" type="presParOf" srcId="{5BB80780-0AF4-4D8A-BA98-39F93A7CDDE2}" destId="{F22F112F-6D4A-4491-9F15-E99E43AEA3F6}" srcOrd="0" destOrd="0" presId="urn:microsoft.com/office/officeart/2005/8/layout/orgChart1"/>
    <dgm:cxn modelId="{A8C0E122-7F4E-452C-8DA1-84A66E0DE111}" type="presParOf" srcId="{F22F112F-6D4A-4491-9F15-E99E43AEA3F6}" destId="{F8192876-B82A-4F6C-860B-7E9230853ED9}" srcOrd="0" destOrd="0" presId="urn:microsoft.com/office/officeart/2005/8/layout/orgChart1"/>
    <dgm:cxn modelId="{7379AE22-D4BD-43FC-9CFD-82AFE928CD86}" type="presParOf" srcId="{F22F112F-6D4A-4491-9F15-E99E43AEA3F6}" destId="{2FFD5F84-33A5-4D45-BDCC-C6FF2F37A8E9}" srcOrd="1" destOrd="0" presId="urn:microsoft.com/office/officeart/2005/8/layout/orgChart1"/>
    <dgm:cxn modelId="{B5700437-AB77-41B6-BF7E-1D168ADA1CF7}" type="presParOf" srcId="{5BB80780-0AF4-4D8A-BA98-39F93A7CDDE2}" destId="{E51FFA73-CA32-47D4-8002-15B3566D52F3}" srcOrd="1" destOrd="0" presId="urn:microsoft.com/office/officeart/2005/8/layout/orgChart1"/>
    <dgm:cxn modelId="{C34CA9AB-3752-41E3-A1CB-36286AB0F866}" type="presParOf" srcId="{5BB80780-0AF4-4D8A-BA98-39F93A7CDDE2}" destId="{D2EE2560-8115-4616-889F-F5142040705C}" srcOrd="2" destOrd="0" presId="urn:microsoft.com/office/officeart/2005/8/layout/orgChart1"/>
    <dgm:cxn modelId="{FE9B74E3-DC0E-4DC5-9B3E-0A15AD279E6E}" type="presParOf" srcId="{AB50073A-72FD-4D3C-B392-40F0BA62B01F}" destId="{25E0175C-3886-4DDB-8B02-0B7B051E6460}" srcOrd="2" destOrd="0" presId="urn:microsoft.com/office/officeart/2005/8/layout/orgChart1"/>
    <dgm:cxn modelId="{665DA638-1C26-4073-8413-7ACAA09F4289}" type="presParOf" srcId="{AB50073A-72FD-4D3C-B392-40F0BA62B01F}" destId="{ABDE66EA-D2DD-4132-964E-133E9C748FC0}" srcOrd="3" destOrd="0" presId="urn:microsoft.com/office/officeart/2005/8/layout/orgChart1"/>
    <dgm:cxn modelId="{6A79FDCA-3D4D-43EB-AFCF-181D89314591}" type="presParOf" srcId="{ABDE66EA-D2DD-4132-964E-133E9C748FC0}" destId="{7CBDA78D-1521-423E-9D3E-F2A5CB4C7C65}" srcOrd="0" destOrd="0" presId="urn:microsoft.com/office/officeart/2005/8/layout/orgChart1"/>
    <dgm:cxn modelId="{47C9BDAD-9E1E-4E01-B525-952C022ABC28}" type="presParOf" srcId="{7CBDA78D-1521-423E-9D3E-F2A5CB4C7C65}" destId="{AC005A12-5913-4866-8923-978DE0BB1B36}" srcOrd="0" destOrd="0" presId="urn:microsoft.com/office/officeart/2005/8/layout/orgChart1"/>
    <dgm:cxn modelId="{78633D83-F2BB-4E1D-A911-4B3F75316793}" type="presParOf" srcId="{7CBDA78D-1521-423E-9D3E-F2A5CB4C7C65}" destId="{64F9C986-DCF5-49CF-8CE1-5E7243D5BE6D}" srcOrd="1" destOrd="0" presId="urn:microsoft.com/office/officeart/2005/8/layout/orgChart1"/>
    <dgm:cxn modelId="{DF0E9192-7FD9-4811-B083-BC489A08C76B}" type="presParOf" srcId="{ABDE66EA-D2DD-4132-964E-133E9C748FC0}" destId="{1AC8A295-5AE0-4FB7-ADBA-FDB0F1340A88}" srcOrd="1" destOrd="0" presId="urn:microsoft.com/office/officeart/2005/8/layout/orgChart1"/>
    <dgm:cxn modelId="{4767FBE8-12E0-4EFE-B273-DB60FB727A9E}" type="presParOf" srcId="{ABDE66EA-D2DD-4132-964E-133E9C748FC0}" destId="{8282AB3D-E4AF-45E5-9EDB-FD327868C759}" srcOrd="2" destOrd="0" presId="urn:microsoft.com/office/officeart/2005/8/layout/orgChart1"/>
    <dgm:cxn modelId="{9BCAF712-6D2F-4738-AE57-9E69E3C668E7}" type="presParOf" srcId="{C1D3988B-EE8D-4480-8F0E-659E1F99EDED}" destId="{34E09C65-6E1C-48C1-BF25-7A0137DEB86C}" srcOrd="2" destOrd="0" presId="urn:microsoft.com/office/officeart/2005/8/layout/orgChart1"/>
    <dgm:cxn modelId="{C80C6588-7BBE-4CEB-BDEC-FCB70CBC8719}" type="presParOf" srcId="{B050B58D-CDA8-45CB-9075-CD7434616800}" destId="{59B5EFB0-3A32-4C9D-BCF1-A201A66D5B83}" srcOrd="2" destOrd="0" presId="urn:microsoft.com/office/officeart/2005/8/layout/orgChart1"/>
    <dgm:cxn modelId="{AC44C55E-BA8E-4275-A1FE-BEA124364A1C}" type="presParOf" srcId="{B050B58D-CDA8-45CB-9075-CD7434616800}" destId="{A2CB780F-A3FC-4528-B228-76F63E8BACB4}" srcOrd="3" destOrd="0" presId="urn:microsoft.com/office/officeart/2005/8/layout/orgChart1"/>
    <dgm:cxn modelId="{FC275979-9616-4A21-B74D-ED0268CB0526}" type="presParOf" srcId="{A2CB780F-A3FC-4528-B228-76F63E8BACB4}" destId="{948450CA-1002-466D-9343-5A45B66E54A2}" srcOrd="0" destOrd="0" presId="urn:microsoft.com/office/officeart/2005/8/layout/orgChart1"/>
    <dgm:cxn modelId="{A8092E86-E1A0-4751-BD78-ED7E79FC9C6C}" type="presParOf" srcId="{948450CA-1002-466D-9343-5A45B66E54A2}" destId="{890521AD-EB73-433C-BA56-053BB02D5504}" srcOrd="0" destOrd="0" presId="urn:microsoft.com/office/officeart/2005/8/layout/orgChart1"/>
    <dgm:cxn modelId="{2E9B05C6-2DDB-4657-9F8D-0B4C8FEEF33D}" type="presParOf" srcId="{948450CA-1002-466D-9343-5A45B66E54A2}" destId="{D689060C-69C7-444D-829E-3DE04523EF1C}" srcOrd="1" destOrd="0" presId="urn:microsoft.com/office/officeart/2005/8/layout/orgChart1"/>
    <dgm:cxn modelId="{90D52376-AE1E-42E4-B0E0-4DF33B8506C3}" type="presParOf" srcId="{A2CB780F-A3FC-4528-B228-76F63E8BACB4}" destId="{E80CA91D-69D0-463E-BF10-CAF4E819C894}" srcOrd="1" destOrd="0" presId="urn:microsoft.com/office/officeart/2005/8/layout/orgChart1"/>
    <dgm:cxn modelId="{A6DECE51-64E6-4357-A40C-D201142C6F42}" type="presParOf" srcId="{E80CA91D-69D0-463E-BF10-CAF4E819C894}" destId="{EF3D7D5B-530F-4B92-9271-0EC0D2058575}" srcOrd="0" destOrd="0" presId="urn:microsoft.com/office/officeart/2005/8/layout/orgChart1"/>
    <dgm:cxn modelId="{7BAC500A-E7C2-4835-9C07-82F73FC097CC}" type="presParOf" srcId="{E80CA91D-69D0-463E-BF10-CAF4E819C894}" destId="{9E376626-EFEB-430E-B05C-7BA81A5C7BE3}" srcOrd="1" destOrd="0" presId="urn:microsoft.com/office/officeart/2005/8/layout/orgChart1"/>
    <dgm:cxn modelId="{CB722347-A78D-4938-BD0E-AEA5DD2A6524}" type="presParOf" srcId="{9E376626-EFEB-430E-B05C-7BA81A5C7BE3}" destId="{FD47652F-B831-4C3E-9E2A-BD57A3C28A71}" srcOrd="0" destOrd="0" presId="urn:microsoft.com/office/officeart/2005/8/layout/orgChart1"/>
    <dgm:cxn modelId="{8B6DA046-7D99-4B40-A6E1-B31F06020DB1}" type="presParOf" srcId="{FD47652F-B831-4C3E-9E2A-BD57A3C28A71}" destId="{847A9515-3934-43DC-9859-FD4E1C734C34}" srcOrd="0" destOrd="0" presId="urn:microsoft.com/office/officeart/2005/8/layout/orgChart1"/>
    <dgm:cxn modelId="{826BC752-DB2A-4870-BC54-E9F39C4C976D}" type="presParOf" srcId="{FD47652F-B831-4C3E-9E2A-BD57A3C28A71}" destId="{D1F666C8-DC70-452E-A215-C22B576DDEF1}" srcOrd="1" destOrd="0" presId="urn:microsoft.com/office/officeart/2005/8/layout/orgChart1"/>
    <dgm:cxn modelId="{498CAE9D-9AC1-412F-A649-5D433ABEDFE1}" type="presParOf" srcId="{9E376626-EFEB-430E-B05C-7BA81A5C7BE3}" destId="{B2DAA99E-349C-498B-B972-E150B2E23C88}" srcOrd="1" destOrd="0" presId="urn:microsoft.com/office/officeart/2005/8/layout/orgChart1"/>
    <dgm:cxn modelId="{F0566FCB-8D67-4637-A306-4FB3528100AB}" type="presParOf" srcId="{9E376626-EFEB-430E-B05C-7BA81A5C7BE3}" destId="{58D51E36-E342-4B31-AE69-1EA86CF8CD94}" srcOrd="2" destOrd="0" presId="urn:microsoft.com/office/officeart/2005/8/layout/orgChart1"/>
    <dgm:cxn modelId="{B947844F-10A1-4DD9-A696-D12D2DEDEE07}" type="presParOf" srcId="{E80CA91D-69D0-463E-BF10-CAF4E819C894}" destId="{F2F78EF9-92F2-4701-82B9-DD7B106F7C05}" srcOrd="2" destOrd="0" presId="urn:microsoft.com/office/officeart/2005/8/layout/orgChart1"/>
    <dgm:cxn modelId="{7B6CEA90-B8B1-4337-B4BF-88A49F52FBDF}" type="presParOf" srcId="{E80CA91D-69D0-463E-BF10-CAF4E819C894}" destId="{95054978-614C-4B91-8DC3-E3A9E01B2F9C}" srcOrd="3" destOrd="0" presId="urn:microsoft.com/office/officeart/2005/8/layout/orgChart1"/>
    <dgm:cxn modelId="{A64207D2-7997-4490-8815-8E43E652B764}" type="presParOf" srcId="{95054978-614C-4B91-8DC3-E3A9E01B2F9C}" destId="{96BBFBEF-3CD1-4301-A9C1-823FD65D9288}" srcOrd="0" destOrd="0" presId="urn:microsoft.com/office/officeart/2005/8/layout/orgChart1"/>
    <dgm:cxn modelId="{882DC822-9D35-448D-B380-C728EC36DD08}" type="presParOf" srcId="{96BBFBEF-3CD1-4301-A9C1-823FD65D9288}" destId="{6067A2B5-50F0-4455-81F4-70479E035D8D}" srcOrd="0" destOrd="0" presId="urn:microsoft.com/office/officeart/2005/8/layout/orgChart1"/>
    <dgm:cxn modelId="{E07062FC-AEBD-48A5-9932-74AAEF5C2D0B}" type="presParOf" srcId="{96BBFBEF-3CD1-4301-A9C1-823FD65D9288}" destId="{BBFDF719-79E9-47B3-AFD6-9DC077015AAC}" srcOrd="1" destOrd="0" presId="urn:microsoft.com/office/officeart/2005/8/layout/orgChart1"/>
    <dgm:cxn modelId="{AE7DDC20-F88F-4F9B-A6A5-660951565A10}" type="presParOf" srcId="{95054978-614C-4B91-8DC3-E3A9E01B2F9C}" destId="{32DF77CA-ABEC-4282-884F-8115142998C4}" srcOrd="1" destOrd="0" presId="urn:microsoft.com/office/officeart/2005/8/layout/orgChart1"/>
    <dgm:cxn modelId="{2B0CA47C-1394-4A26-8745-13554E70ECA7}" type="presParOf" srcId="{95054978-614C-4B91-8DC3-E3A9E01B2F9C}" destId="{F24A9B32-3848-49BF-B3B9-D76874040051}" srcOrd="2" destOrd="0" presId="urn:microsoft.com/office/officeart/2005/8/layout/orgChart1"/>
    <dgm:cxn modelId="{BF52C248-08B6-44E5-B58B-5D46DF43D677}" type="presParOf" srcId="{E80CA91D-69D0-463E-BF10-CAF4E819C894}" destId="{205BEB68-78D4-4AA1-B6C9-1F231B29FFE8}" srcOrd="4" destOrd="0" presId="urn:microsoft.com/office/officeart/2005/8/layout/orgChart1"/>
    <dgm:cxn modelId="{ED8EB9D8-D15D-4162-BF9C-A2DD274F61A9}" type="presParOf" srcId="{E80CA91D-69D0-463E-BF10-CAF4E819C894}" destId="{C00F24EF-AADD-4FC9-AD36-24B0C3B9BBA9}" srcOrd="5" destOrd="0" presId="urn:microsoft.com/office/officeart/2005/8/layout/orgChart1"/>
    <dgm:cxn modelId="{14BAAC89-BBFB-49A9-9EE3-61F348BBA607}" type="presParOf" srcId="{C00F24EF-AADD-4FC9-AD36-24B0C3B9BBA9}" destId="{0803B18F-11AB-472C-AE53-D8E700C8D2F8}" srcOrd="0" destOrd="0" presId="urn:microsoft.com/office/officeart/2005/8/layout/orgChart1"/>
    <dgm:cxn modelId="{3E354273-3C99-4A8E-85CA-EAF95D5E1BDB}" type="presParOf" srcId="{0803B18F-11AB-472C-AE53-D8E700C8D2F8}" destId="{3D639F8F-312B-42F1-A822-235E7CF7B290}" srcOrd="0" destOrd="0" presId="urn:microsoft.com/office/officeart/2005/8/layout/orgChart1"/>
    <dgm:cxn modelId="{29C88A20-CF56-4BBA-84FE-2BBB0AA5B37D}" type="presParOf" srcId="{0803B18F-11AB-472C-AE53-D8E700C8D2F8}" destId="{FDBE7809-B97E-48F5-83EE-9ED731B9B634}" srcOrd="1" destOrd="0" presId="urn:microsoft.com/office/officeart/2005/8/layout/orgChart1"/>
    <dgm:cxn modelId="{4C758D13-618D-401C-897F-48EE9C93D5F5}" type="presParOf" srcId="{C00F24EF-AADD-4FC9-AD36-24B0C3B9BBA9}" destId="{008C64D5-DB91-48B3-A7CD-929E9C74C53A}" srcOrd="1" destOrd="0" presId="urn:microsoft.com/office/officeart/2005/8/layout/orgChart1"/>
    <dgm:cxn modelId="{204E003C-D56D-43DC-9369-5C4B166F58A6}" type="presParOf" srcId="{C00F24EF-AADD-4FC9-AD36-24B0C3B9BBA9}" destId="{DCFC662E-AF6C-4FCF-848C-EE79908B8D77}" srcOrd="2" destOrd="0" presId="urn:microsoft.com/office/officeart/2005/8/layout/orgChart1"/>
    <dgm:cxn modelId="{EC46D583-6C40-49E0-BD06-DAEE466DFE51}" type="presParOf" srcId="{E80CA91D-69D0-463E-BF10-CAF4E819C894}" destId="{587B0877-77EE-458B-A773-2C091B8F0C9E}" srcOrd="6" destOrd="0" presId="urn:microsoft.com/office/officeart/2005/8/layout/orgChart1"/>
    <dgm:cxn modelId="{E5F68650-1186-46CE-A1D7-7E8383C7505C}" type="presParOf" srcId="{E80CA91D-69D0-463E-BF10-CAF4E819C894}" destId="{6EF6EB36-56F1-4A07-A711-B9B61DC16C7D}" srcOrd="7" destOrd="0" presId="urn:microsoft.com/office/officeart/2005/8/layout/orgChart1"/>
    <dgm:cxn modelId="{909FE6F9-BC29-4E1A-8AAB-9588DBA873B7}" type="presParOf" srcId="{6EF6EB36-56F1-4A07-A711-B9B61DC16C7D}" destId="{4E3B45BC-56A4-4BC1-9033-6EC09C208DC4}" srcOrd="0" destOrd="0" presId="urn:microsoft.com/office/officeart/2005/8/layout/orgChart1"/>
    <dgm:cxn modelId="{7117E74D-3414-4212-BB89-F860EFFE8C84}" type="presParOf" srcId="{4E3B45BC-56A4-4BC1-9033-6EC09C208DC4}" destId="{77BF7511-C211-4F3F-8F54-85778D58C6D0}" srcOrd="0" destOrd="0" presId="urn:microsoft.com/office/officeart/2005/8/layout/orgChart1"/>
    <dgm:cxn modelId="{6645E191-DB23-467D-B7E3-33444B2DA1AC}" type="presParOf" srcId="{4E3B45BC-56A4-4BC1-9033-6EC09C208DC4}" destId="{C8F66C70-F7EF-43F8-99D8-ADD681615C90}" srcOrd="1" destOrd="0" presId="urn:microsoft.com/office/officeart/2005/8/layout/orgChart1"/>
    <dgm:cxn modelId="{CBD0B998-6CBE-4527-95AA-4C83EAEE787D}" type="presParOf" srcId="{6EF6EB36-56F1-4A07-A711-B9B61DC16C7D}" destId="{8A8BDF69-7D8C-45C9-B332-29E42CAC3EC0}" srcOrd="1" destOrd="0" presId="urn:microsoft.com/office/officeart/2005/8/layout/orgChart1"/>
    <dgm:cxn modelId="{D4C621A4-C347-4CD0-880E-5EA9C7098472}" type="presParOf" srcId="{6EF6EB36-56F1-4A07-A711-B9B61DC16C7D}" destId="{61D464A4-576B-4B20-AEA7-15B5F131DAFF}" srcOrd="2" destOrd="0" presId="urn:microsoft.com/office/officeart/2005/8/layout/orgChart1"/>
    <dgm:cxn modelId="{C0B1BA3D-2F15-4B8F-BA8D-3AB84F57D7A0}" type="presParOf" srcId="{A2CB780F-A3FC-4528-B228-76F63E8BACB4}" destId="{55DF9E62-CE1A-4B4A-B773-B01E04E2EA22}" srcOrd="2" destOrd="0" presId="urn:microsoft.com/office/officeart/2005/8/layout/orgChart1"/>
    <dgm:cxn modelId="{D0EBE98C-7A88-4282-909C-7F13C3E83C37}" type="presParOf" srcId="{35BC35AE-C905-4A65-AA4A-11E56D53A13D}" destId="{89A06439-CB16-4142-8081-A1F84B39EB8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B0877-77EE-458B-A773-2C091B8F0C9E}">
      <dsp:nvSpPr>
        <dsp:cNvPr id="0" name=""/>
        <dsp:cNvSpPr/>
      </dsp:nvSpPr>
      <dsp:spPr>
        <a:xfrm>
          <a:off x="7327708" y="1508946"/>
          <a:ext cx="110719" cy="3913670"/>
        </a:xfrm>
        <a:custGeom>
          <a:avLst/>
          <a:gdLst/>
          <a:ahLst/>
          <a:cxnLst/>
          <a:rect l="0" t="0" r="0" b="0"/>
          <a:pathLst>
            <a:path>
              <a:moveTo>
                <a:pt x="0" y="0"/>
              </a:moveTo>
              <a:lnTo>
                <a:pt x="0" y="3913670"/>
              </a:lnTo>
              <a:lnTo>
                <a:pt x="110719" y="391367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BEB68-78D4-4AA1-B6C9-1F231B29FFE8}">
      <dsp:nvSpPr>
        <dsp:cNvPr id="0" name=""/>
        <dsp:cNvSpPr/>
      </dsp:nvSpPr>
      <dsp:spPr>
        <a:xfrm>
          <a:off x="7327708" y="1508946"/>
          <a:ext cx="148275" cy="2794162"/>
        </a:xfrm>
        <a:custGeom>
          <a:avLst/>
          <a:gdLst/>
          <a:ahLst/>
          <a:cxnLst/>
          <a:rect l="0" t="0" r="0" b="0"/>
          <a:pathLst>
            <a:path>
              <a:moveTo>
                <a:pt x="0" y="0"/>
              </a:moveTo>
              <a:lnTo>
                <a:pt x="0" y="2794162"/>
              </a:lnTo>
              <a:lnTo>
                <a:pt x="148275" y="27941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F78EF9-92F2-4701-82B9-DD7B106F7C05}">
      <dsp:nvSpPr>
        <dsp:cNvPr id="0" name=""/>
        <dsp:cNvSpPr/>
      </dsp:nvSpPr>
      <dsp:spPr>
        <a:xfrm>
          <a:off x="7327708" y="1508946"/>
          <a:ext cx="130016" cy="1663169"/>
        </a:xfrm>
        <a:custGeom>
          <a:avLst/>
          <a:gdLst/>
          <a:ahLst/>
          <a:cxnLst/>
          <a:rect l="0" t="0" r="0" b="0"/>
          <a:pathLst>
            <a:path>
              <a:moveTo>
                <a:pt x="0" y="0"/>
              </a:moveTo>
              <a:lnTo>
                <a:pt x="0" y="1663169"/>
              </a:lnTo>
              <a:lnTo>
                <a:pt x="130016" y="166316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3D7D5B-530F-4B92-9271-0EC0D2058575}">
      <dsp:nvSpPr>
        <dsp:cNvPr id="0" name=""/>
        <dsp:cNvSpPr/>
      </dsp:nvSpPr>
      <dsp:spPr>
        <a:xfrm>
          <a:off x="7327708" y="1508946"/>
          <a:ext cx="186960" cy="604428"/>
        </a:xfrm>
        <a:custGeom>
          <a:avLst/>
          <a:gdLst/>
          <a:ahLst/>
          <a:cxnLst/>
          <a:rect l="0" t="0" r="0" b="0"/>
          <a:pathLst>
            <a:path>
              <a:moveTo>
                <a:pt x="0" y="0"/>
              </a:moveTo>
              <a:lnTo>
                <a:pt x="0" y="604428"/>
              </a:lnTo>
              <a:lnTo>
                <a:pt x="186960" y="60442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B5EFB0-3A32-4C9D-BCF1-A201A66D5B83}">
      <dsp:nvSpPr>
        <dsp:cNvPr id="0" name=""/>
        <dsp:cNvSpPr/>
      </dsp:nvSpPr>
      <dsp:spPr>
        <a:xfrm>
          <a:off x="5525278" y="619946"/>
          <a:ext cx="2680893" cy="269054"/>
        </a:xfrm>
        <a:custGeom>
          <a:avLst/>
          <a:gdLst/>
          <a:ahLst/>
          <a:cxnLst/>
          <a:rect l="0" t="0" r="0" b="0"/>
          <a:pathLst>
            <a:path>
              <a:moveTo>
                <a:pt x="0" y="0"/>
              </a:moveTo>
              <a:lnTo>
                <a:pt x="0" y="138865"/>
              </a:lnTo>
              <a:lnTo>
                <a:pt x="2680893" y="138865"/>
              </a:lnTo>
              <a:lnTo>
                <a:pt x="2680893" y="26905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E0175C-3886-4DDB-8B02-0B7B051E6460}">
      <dsp:nvSpPr>
        <dsp:cNvPr id="0" name=""/>
        <dsp:cNvSpPr/>
      </dsp:nvSpPr>
      <dsp:spPr>
        <a:xfrm>
          <a:off x="2037580" y="1522883"/>
          <a:ext cx="1060030" cy="2342255"/>
        </a:xfrm>
        <a:custGeom>
          <a:avLst/>
          <a:gdLst/>
          <a:ahLst/>
          <a:cxnLst/>
          <a:rect l="0" t="0" r="0" b="0"/>
          <a:pathLst>
            <a:path>
              <a:moveTo>
                <a:pt x="1060030" y="0"/>
              </a:moveTo>
              <a:lnTo>
                <a:pt x="1060030" y="2342255"/>
              </a:lnTo>
              <a:lnTo>
                <a:pt x="0" y="234225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65B40D-BD07-4E26-BCA0-E0F601C185DF}">
      <dsp:nvSpPr>
        <dsp:cNvPr id="0" name=""/>
        <dsp:cNvSpPr/>
      </dsp:nvSpPr>
      <dsp:spPr>
        <a:xfrm>
          <a:off x="2467373" y="1522883"/>
          <a:ext cx="630238" cy="805139"/>
        </a:xfrm>
        <a:custGeom>
          <a:avLst/>
          <a:gdLst/>
          <a:ahLst/>
          <a:cxnLst/>
          <a:rect l="0" t="0" r="0" b="0"/>
          <a:pathLst>
            <a:path>
              <a:moveTo>
                <a:pt x="630238" y="0"/>
              </a:moveTo>
              <a:lnTo>
                <a:pt x="630238" y="805139"/>
              </a:lnTo>
              <a:lnTo>
                <a:pt x="0" y="80513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1B9CA4-42C2-4510-BA63-2BBE87F5376C}">
      <dsp:nvSpPr>
        <dsp:cNvPr id="0" name=""/>
        <dsp:cNvSpPr/>
      </dsp:nvSpPr>
      <dsp:spPr>
        <a:xfrm>
          <a:off x="3880073" y="619946"/>
          <a:ext cx="1645205" cy="282990"/>
        </a:xfrm>
        <a:custGeom>
          <a:avLst/>
          <a:gdLst/>
          <a:ahLst/>
          <a:cxnLst/>
          <a:rect l="0" t="0" r="0" b="0"/>
          <a:pathLst>
            <a:path>
              <a:moveTo>
                <a:pt x="1645205" y="0"/>
              </a:moveTo>
              <a:lnTo>
                <a:pt x="1645205" y="152802"/>
              </a:lnTo>
              <a:lnTo>
                <a:pt x="0" y="152802"/>
              </a:lnTo>
              <a:lnTo>
                <a:pt x="0" y="2829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C28F9F-BBA0-4654-A66C-75BFC0E719B4}">
      <dsp:nvSpPr>
        <dsp:cNvPr id="0" name=""/>
        <dsp:cNvSpPr/>
      </dsp:nvSpPr>
      <dsp:spPr>
        <a:xfrm>
          <a:off x="4569408" y="0"/>
          <a:ext cx="1911740" cy="619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a:t>AML</a:t>
          </a:r>
        </a:p>
      </dsp:txBody>
      <dsp:txXfrm>
        <a:off x="4569408" y="0"/>
        <a:ext cx="1911740" cy="619946"/>
      </dsp:txXfrm>
    </dsp:sp>
    <dsp:sp modelId="{84A2E6C1-AA00-4355-87D8-3B74D7C6A1EA}">
      <dsp:nvSpPr>
        <dsp:cNvPr id="0" name=""/>
        <dsp:cNvSpPr/>
      </dsp:nvSpPr>
      <dsp:spPr>
        <a:xfrm>
          <a:off x="2901996" y="902936"/>
          <a:ext cx="1956153" cy="619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“De novo”</a:t>
          </a:r>
        </a:p>
      </dsp:txBody>
      <dsp:txXfrm>
        <a:off x="2901996" y="902936"/>
        <a:ext cx="1956153" cy="619946"/>
      </dsp:txXfrm>
    </dsp:sp>
    <dsp:sp modelId="{F8192876-B82A-4F6C-860B-7E9230853ED9}">
      <dsp:nvSpPr>
        <dsp:cNvPr id="0" name=""/>
        <dsp:cNvSpPr/>
      </dsp:nvSpPr>
      <dsp:spPr>
        <a:xfrm>
          <a:off x="0" y="1763223"/>
          <a:ext cx="2467373" cy="112959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AML with recurrent genetic abnormalities</a:t>
          </a:r>
        </a:p>
      </dsp:txBody>
      <dsp:txXfrm>
        <a:off x="0" y="1763223"/>
        <a:ext cx="2467373" cy="1129597"/>
      </dsp:txXfrm>
    </dsp:sp>
    <dsp:sp modelId="{AC005A12-5913-4866-8923-978DE0BB1B36}">
      <dsp:nvSpPr>
        <dsp:cNvPr id="0" name=""/>
        <dsp:cNvSpPr/>
      </dsp:nvSpPr>
      <dsp:spPr>
        <a:xfrm>
          <a:off x="173018" y="3276784"/>
          <a:ext cx="1864562" cy="117670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AML, not otherwise specified</a:t>
          </a:r>
        </a:p>
      </dsp:txBody>
      <dsp:txXfrm>
        <a:off x="173018" y="3276784"/>
        <a:ext cx="1864562" cy="1176707"/>
      </dsp:txXfrm>
    </dsp:sp>
    <dsp:sp modelId="{890521AD-EB73-433C-BA56-053BB02D5504}">
      <dsp:nvSpPr>
        <dsp:cNvPr id="0" name=""/>
        <dsp:cNvSpPr/>
      </dsp:nvSpPr>
      <dsp:spPr>
        <a:xfrm>
          <a:off x="7108092" y="889000"/>
          <a:ext cx="2196159" cy="619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“Secondary”</a:t>
          </a:r>
        </a:p>
      </dsp:txBody>
      <dsp:txXfrm>
        <a:off x="7108092" y="889000"/>
        <a:ext cx="2196159" cy="619946"/>
      </dsp:txXfrm>
    </dsp:sp>
    <dsp:sp modelId="{847A9515-3934-43DC-9859-FD4E1C734C34}">
      <dsp:nvSpPr>
        <dsp:cNvPr id="0" name=""/>
        <dsp:cNvSpPr/>
      </dsp:nvSpPr>
      <dsp:spPr>
        <a:xfrm>
          <a:off x="7514668" y="1803402"/>
          <a:ext cx="2779354" cy="61994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Therapy-related AML</a:t>
          </a:r>
        </a:p>
      </dsp:txBody>
      <dsp:txXfrm>
        <a:off x="7514668" y="1803402"/>
        <a:ext cx="2779354" cy="619946"/>
      </dsp:txXfrm>
    </dsp:sp>
    <dsp:sp modelId="{6067A2B5-50F0-4455-81F4-70479E035D8D}">
      <dsp:nvSpPr>
        <dsp:cNvPr id="0" name=""/>
        <dsp:cNvSpPr/>
      </dsp:nvSpPr>
      <dsp:spPr>
        <a:xfrm>
          <a:off x="7457724" y="2645568"/>
          <a:ext cx="4527168" cy="105309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AML with myelodysplasia-related changes</a:t>
          </a:r>
        </a:p>
      </dsp:txBody>
      <dsp:txXfrm>
        <a:off x="7457724" y="2645568"/>
        <a:ext cx="4527168" cy="1053096"/>
      </dsp:txXfrm>
    </dsp:sp>
    <dsp:sp modelId="{3D639F8F-312B-42F1-A822-235E7CF7B290}">
      <dsp:nvSpPr>
        <dsp:cNvPr id="0" name=""/>
        <dsp:cNvSpPr/>
      </dsp:nvSpPr>
      <dsp:spPr>
        <a:xfrm>
          <a:off x="7475983" y="3857785"/>
          <a:ext cx="3883230" cy="8906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Myeloid proliferations related to Down Syndrome</a:t>
          </a:r>
        </a:p>
      </dsp:txBody>
      <dsp:txXfrm>
        <a:off x="7475983" y="3857785"/>
        <a:ext cx="3883230" cy="890645"/>
      </dsp:txXfrm>
    </dsp:sp>
    <dsp:sp modelId="{77BF7511-C211-4F3F-8F54-85778D58C6D0}">
      <dsp:nvSpPr>
        <dsp:cNvPr id="0" name=""/>
        <dsp:cNvSpPr/>
      </dsp:nvSpPr>
      <dsp:spPr>
        <a:xfrm>
          <a:off x="7438427" y="4928984"/>
          <a:ext cx="3311119" cy="98726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t>Myeloid neoplasms with germline predisposition</a:t>
          </a:r>
        </a:p>
      </dsp:txBody>
      <dsp:txXfrm>
        <a:off x="7438427" y="4928984"/>
        <a:ext cx="3311119" cy="98726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70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5702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5702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5702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82B2671-43D4-4CEB-9FEC-F2423B577662}" type="slidenum">
              <a:rPr lang="en-US"/>
              <a:pPr>
                <a:defRPr/>
              </a:pPr>
              <a:t>‹#›</a:t>
            </a:fld>
            <a:endParaRPr lang="en-US"/>
          </a:p>
        </p:txBody>
      </p:sp>
    </p:spTree>
    <p:extLst>
      <p:ext uri="{BB962C8B-B14F-4D97-AF65-F5344CB8AC3E}">
        <p14:creationId xmlns:p14="http://schemas.microsoft.com/office/powerpoint/2010/main" val="1371036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8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24883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US"/>
          </a:p>
        </p:txBody>
      </p:sp>
      <p:sp>
        <p:nvSpPr>
          <p:cNvPr id="27341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24883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883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24883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8F71561-EF91-4AB7-A887-82B02CFDDEF9}" type="slidenum">
              <a:rPr lang="en-US"/>
              <a:pPr>
                <a:defRPr/>
              </a:pPr>
              <a:t>‹#›</a:t>
            </a:fld>
            <a:endParaRPr lang="en-US"/>
          </a:p>
        </p:txBody>
      </p:sp>
    </p:spTree>
    <p:extLst>
      <p:ext uri="{BB962C8B-B14F-4D97-AF65-F5344CB8AC3E}">
        <p14:creationId xmlns:p14="http://schemas.microsoft.com/office/powerpoint/2010/main" val="36025894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80B035-B9B8-4946-8871-71A65E62D703}" type="slidenum">
              <a:rPr lang="en-US"/>
              <a:pPr/>
              <a:t>2</a:t>
            </a:fld>
            <a:endParaRPr lang="en-US"/>
          </a:p>
        </p:txBody>
      </p:sp>
      <p:sp>
        <p:nvSpPr>
          <p:cNvPr id="3461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346115" name="Rectangle 3"/>
          <p:cNvSpPr>
            <a:spLocks noGrp="1" noChangeArrowheads="1"/>
          </p:cNvSpPr>
          <p:nvPr>
            <p:ph type="body" idx="1"/>
          </p:nvPr>
        </p:nvSpPr>
        <p:spPr/>
        <p:txBody>
          <a:bodyPr/>
          <a:lstStyle/>
          <a:p>
            <a:r>
              <a:rPr lang="en-US"/>
              <a:t>Good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8BF11790-3F7C-47BC-85CC-F46C525C3CC0}" type="slidenum">
              <a:rPr lang="en-US" smtClean="0"/>
              <a:pPr/>
              <a:t>22</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xfrm>
            <a:off x="685800" y="4343400"/>
            <a:ext cx="5486400" cy="4114800"/>
          </a:xfrm>
          <a:noFill/>
          <a:ln/>
        </p:spPr>
        <p:txBody>
          <a:bodyPr/>
          <a:lstStyle/>
          <a:p>
            <a:pPr eaLnBrk="1" hangingPunct="1"/>
            <a:r>
              <a:rPr lang="en-US" dirty="0"/>
              <a:t>	The enzymatic (tyrosine kinase) activity of the normal </a:t>
            </a:r>
            <a:r>
              <a:rPr lang="en-US" dirty="0" err="1"/>
              <a:t>ABL</a:t>
            </a:r>
            <a:r>
              <a:rPr lang="en-US" dirty="0"/>
              <a:t> protein (p145</a:t>
            </a:r>
            <a:r>
              <a:rPr lang="en-US" baseline="30000" dirty="0"/>
              <a:t>ABL</a:t>
            </a:r>
            <a:r>
              <a:rPr lang="en-US" dirty="0"/>
              <a:t>), encoded by its </a:t>
            </a:r>
            <a:r>
              <a:rPr lang="en-US" dirty="0" err="1"/>
              <a:t>SRC</a:t>
            </a:r>
            <a:r>
              <a:rPr lang="en-US" dirty="0"/>
              <a:t>-homology 1 (SH1) domain, is kept under tight control, probably by the intramolecular binding of an N-terminal cap region encompassed by the first exon (1b or 1a) and the first part of exon a2.</a:t>
            </a:r>
            <a:r>
              <a:rPr lang="en-US" baseline="30000" dirty="0"/>
              <a:t>53</a:t>
            </a:r>
            <a:r>
              <a:rPr lang="en-US" dirty="0"/>
              <a:t> In the </a:t>
            </a:r>
            <a:r>
              <a:rPr lang="en-US" dirty="0" err="1"/>
              <a:t>BCR-ABL</a:t>
            </a:r>
            <a:r>
              <a:rPr lang="en-US" dirty="0"/>
              <a:t> fusion protein (p210</a:t>
            </a:r>
            <a:r>
              <a:rPr lang="en-US" baseline="30000" dirty="0"/>
              <a:t>BCR-ABL</a:t>
            </a:r>
            <a:r>
              <a:rPr lang="en-US" dirty="0"/>
              <a:t>), lack of the </a:t>
            </a:r>
            <a:r>
              <a:rPr lang="en-US" dirty="0" err="1"/>
              <a:t>ABL</a:t>
            </a:r>
            <a:r>
              <a:rPr lang="en-US" dirty="0"/>
              <a:t> cap region and a dimerization domain encoded by the first exon of </a:t>
            </a:r>
            <a:r>
              <a:rPr lang="en-US" dirty="0" err="1"/>
              <a:t>BCR</a:t>
            </a:r>
            <a:r>
              <a:rPr lang="en-US" dirty="0"/>
              <a:t> are responsible for constitutive activation of the </a:t>
            </a:r>
            <a:r>
              <a:rPr lang="en-US" dirty="0" err="1"/>
              <a:t>ABL</a:t>
            </a:r>
            <a:r>
              <a:rPr lang="en-US" dirty="0"/>
              <a:t> SH1 domain, resulting in uncontrolled signal transduction and an abnormal cellular phenotype. The various functional domains of the </a:t>
            </a:r>
            <a:r>
              <a:rPr lang="en-US" dirty="0" err="1"/>
              <a:t>ABL</a:t>
            </a:r>
            <a:r>
              <a:rPr lang="en-US" dirty="0"/>
              <a:t> protein include the </a:t>
            </a:r>
            <a:r>
              <a:rPr lang="en-US" dirty="0" err="1"/>
              <a:t>SRC</a:t>
            </a:r>
            <a:r>
              <a:rPr lang="en-US" dirty="0"/>
              <a:t>-homology 3 and 2 regulatory domains (SH3 and SH2, respectively), the SH1 domain with its ATP-binding site, the nuclear-localization signal motif, the nuclear-export signal motif, the DNA-binding domain, and the G-actin and F-actin DNA-binding domains. The last two are important for the control of cytoskeletal organization, cell adherence, cell motility, and integrin receptor–mediated signal transduction.</a:t>
            </a:r>
          </a:p>
          <a:p>
            <a:pPr eaLnBrk="1" hangingPunct="1"/>
            <a:endParaRPr lang="en-US" dirty="0"/>
          </a:p>
          <a:p>
            <a:pPr eaLnBrk="1" hangingPunct="1"/>
            <a:r>
              <a:rPr lang="en-US" dirty="0"/>
              <a:t> In classic CML, </a:t>
            </a:r>
            <a:r>
              <a:rPr lang="en-US" b="1" i="1" dirty="0" err="1">
                <a:solidFill>
                  <a:srgbClr val="336699"/>
                </a:solidFill>
              </a:rPr>
              <a:t>BCR</a:t>
            </a:r>
            <a:r>
              <a:rPr lang="en-US" i="1" dirty="0" err="1"/>
              <a:t>-</a:t>
            </a:r>
            <a:r>
              <a:rPr lang="en-US" b="1" i="1" dirty="0" err="1">
                <a:solidFill>
                  <a:srgbClr val="336699"/>
                </a:solidFill>
              </a:rPr>
              <a:t>ABL</a:t>
            </a:r>
            <a:r>
              <a:rPr lang="en-US" dirty="0"/>
              <a:t> is transcribed into messenger RNA (mRNA) molecules with e13a2 or e14a2 junctions, which are then translated into the p210</a:t>
            </a:r>
            <a:r>
              <a:rPr lang="en-US" b="1" baseline="30000" dirty="0">
                <a:solidFill>
                  <a:srgbClr val="336699"/>
                </a:solidFill>
              </a:rPr>
              <a:t>BCR</a:t>
            </a:r>
            <a:r>
              <a:rPr lang="en-US" baseline="30000" dirty="0"/>
              <a:t>-</a:t>
            </a:r>
            <a:r>
              <a:rPr lang="en-US" b="1" baseline="30000" dirty="0">
                <a:solidFill>
                  <a:srgbClr val="336699"/>
                </a:solidFill>
              </a:rPr>
              <a:t>ABL</a:t>
            </a:r>
            <a:r>
              <a:rPr lang="en-US" dirty="0"/>
              <a:t> oncoprotein. This oncoprotein is a hybrid containing functional domains from the N-terminal end of </a:t>
            </a:r>
            <a:r>
              <a:rPr lang="en-US" b="1" dirty="0" err="1">
                <a:solidFill>
                  <a:srgbClr val="336699"/>
                </a:solidFill>
              </a:rPr>
              <a:t>BCR</a:t>
            </a:r>
            <a:r>
              <a:rPr lang="en-US" dirty="0"/>
              <a:t> (dimerization [DD], </a:t>
            </a:r>
            <a:r>
              <a:rPr lang="en-US" dirty="0" err="1"/>
              <a:t>SRC</a:t>
            </a:r>
            <a:r>
              <a:rPr lang="en-US" dirty="0"/>
              <a:t>-homology 2 [SH2]–binding, and the Rho </a:t>
            </a:r>
            <a:r>
              <a:rPr lang="en-US" dirty="0" err="1"/>
              <a:t>GTP</a:t>
            </a:r>
            <a:r>
              <a:rPr lang="en-US" dirty="0"/>
              <a:t>–GDP exchange-factor [</a:t>
            </a:r>
            <a:r>
              <a:rPr lang="en-US" dirty="0" err="1"/>
              <a:t>GEF</a:t>
            </a:r>
            <a:r>
              <a:rPr lang="en-US" dirty="0"/>
              <a:t>] domains) and the C-terminal end of </a:t>
            </a:r>
            <a:r>
              <a:rPr lang="en-US" b="1" dirty="0">
                <a:solidFill>
                  <a:srgbClr val="336699"/>
                </a:solidFill>
              </a:rPr>
              <a:t>ABL</a:t>
            </a:r>
            <a:r>
              <a:rPr lang="en-US" dirty="0"/>
              <a:t>. (Only </a:t>
            </a:r>
            <a:r>
              <a:rPr lang="en-US" dirty="0" err="1"/>
              <a:t>SRC</a:t>
            </a:r>
            <a:r>
              <a:rPr lang="en-US" dirty="0"/>
              <a:t>-homology regions 2, 3, and 1 [SH2, SH3, and SH1, respectively], and the DNA- and actin-binding domains are shown.) Tyrosine 177 (Y177) in the </a:t>
            </a:r>
            <a:r>
              <a:rPr lang="en-US" b="1" dirty="0" err="1">
                <a:solidFill>
                  <a:srgbClr val="336699"/>
                </a:solidFill>
              </a:rPr>
              <a:t>BCR</a:t>
            </a:r>
            <a:r>
              <a:rPr lang="en-US" dirty="0"/>
              <a:t> portion of the fusion gene and tyrosine 412 (Y412) in the </a:t>
            </a:r>
            <a:r>
              <a:rPr lang="en-US" b="1" dirty="0" err="1">
                <a:solidFill>
                  <a:srgbClr val="336699"/>
                </a:solidFill>
              </a:rPr>
              <a:t>ABL</a:t>
            </a:r>
            <a:r>
              <a:rPr lang="en-US" dirty="0"/>
              <a:t> portion are important for the docking of adapter proteins and for </a:t>
            </a:r>
            <a:r>
              <a:rPr lang="en-US" b="1" dirty="0" err="1">
                <a:solidFill>
                  <a:srgbClr val="336699"/>
                </a:solidFill>
              </a:rPr>
              <a:t>BCR</a:t>
            </a:r>
            <a:r>
              <a:rPr lang="en-US" dirty="0" err="1"/>
              <a:t>-</a:t>
            </a:r>
            <a:r>
              <a:rPr lang="en-US" b="1" dirty="0" err="1">
                <a:solidFill>
                  <a:srgbClr val="336699"/>
                </a:solidFill>
              </a:rPr>
              <a:t>ABL</a:t>
            </a:r>
            <a:r>
              <a:rPr lang="en-US" dirty="0"/>
              <a:t> autophosphorylation, respectively. P-S/T denotes phosphoserine and phosphothreonine.</a:t>
            </a:r>
          </a:p>
          <a:p>
            <a:pPr eaLnBrk="1" hangingPunct="1"/>
            <a:endParaRPr lang="en-US" sz="2000" dirty="0"/>
          </a:p>
          <a:p>
            <a:pPr eaLnBrk="1" hangingPunct="1"/>
            <a:endParaRPr lang="en-US" sz="2000" dirty="0"/>
          </a:p>
        </p:txBody>
      </p:sp>
    </p:spTree>
    <p:extLst>
      <p:ext uri="{BB962C8B-B14F-4D97-AF65-F5344CB8AC3E}">
        <p14:creationId xmlns:p14="http://schemas.microsoft.com/office/powerpoint/2010/main" val="120284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64022A7-ABD4-410C-B047-16F8DA5A94C4}" type="slidenum">
              <a:rPr lang="en-US" smtClean="0"/>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28402" indent="-37471243">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160" eaLnBrk="0" fontAlgn="base" hangingPunct="0">
              <a:spcBef>
                <a:spcPct val="0"/>
              </a:spcBef>
              <a:spcAft>
                <a:spcPct val="0"/>
              </a:spcAft>
              <a:defRPr sz="2400">
                <a:solidFill>
                  <a:schemeClr val="tx1"/>
                </a:solidFill>
                <a:latin typeface="Arial" charset="0"/>
                <a:ea typeface="ＭＳ Ｐゴシック" charset="0"/>
              </a:defRPr>
            </a:lvl6pPr>
            <a:lvl7pPr marL="914319" eaLnBrk="0" fontAlgn="base" hangingPunct="0">
              <a:spcBef>
                <a:spcPct val="0"/>
              </a:spcBef>
              <a:spcAft>
                <a:spcPct val="0"/>
              </a:spcAft>
              <a:defRPr sz="2400">
                <a:solidFill>
                  <a:schemeClr val="tx1"/>
                </a:solidFill>
                <a:latin typeface="Arial" charset="0"/>
                <a:ea typeface="ＭＳ Ｐゴシック" charset="0"/>
              </a:defRPr>
            </a:lvl7pPr>
            <a:lvl8pPr marL="1371480" eaLnBrk="0" fontAlgn="base" hangingPunct="0">
              <a:spcBef>
                <a:spcPct val="0"/>
              </a:spcBef>
              <a:spcAft>
                <a:spcPct val="0"/>
              </a:spcAft>
              <a:defRPr sz="2400">
                <a:solidFill>
                  <a:schemeClr val="tx1"/>
                </a:solidFill>
                <a:latin typeface="Arial" charset="0"/>
                <a:ea typeface="ＭＳ Ｐゴシック" charset="0"/>
              </a:defRPr>
            </a:lvl8pPr>
            <a:lvl9pPr marL="1828640" eaLnBrk="0" fontAlgn="base" hangingPunct="0">
              <a:spcBef>
                <a:spcPct val="0"/>
              </a:spcBef>
              <a:spcAft>
                <a:spcPct val="0"/>
              </a:spcAft>
              <a:defRPr sz="2400">
                <a:solidFill>
                  <a:schemeClr val="tx1"/>
                </a:solidFill>
                <a:latin typeface="Arial" charset="0"/>
                <a:ea typeface="ＭＳ Ｐゴシック" charset="0"/>
              </a:defRPr>
            </a:lvl9pPr>
          </a:lstStyle>
          <a:p>
            <a:fld id="{AE418CDA-B39F-8347-BDC6-20C96629F78D}" type="slidenum">
              <a:rPr lang="en-US" sz="1200">
                <a:solidFill>
                  <a:prstClr val="black"/>
                </a:solidFill>
                <a:latin typeface="Tahoma" charset="0"/>
              </a:rPr>
              <a:pPr/>
              <a:t>31</a:t>
            </a:fld>
            <a:endParaRPr lang="en-US" sz="1200" dirty="0">
              <a:solidFill>
                <a:prstClr val="black"/>
              </a:solidFill>
              <a:latin typeface="Tahoma" charset="0"/>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Study</a:t>
            </a:r>
            <a:r>
              <a:rPr lang="en-US" baseline="0" dirty="0"/>
              <a:t> examined dysplasia in detail in each lineage in MDS and non-clonal cytopenias, evaluated reproducibility and sensitivity/specificity of each feature to distinguish MDS from non-clonal cytopenias.  From data, derived a scoring system which accurately separated MDS from non-clonal cytopenias and had prognostic relevance.  (Animate) However, still significant rate of false+ in non-clonal cytopenias.  Also, 30% cutoff better than 10% cutoff for mega dysplasia in prognosis (</a:t>
            </a:r>
            <a:r>
              <a:rPr lang="en-US" baseline="0" dirty="0" err="1"/>
              <a:t>unilineage</a:t>
            </a:r>
            <a:r>
              <a:rPr lang="en-US" baseline="0" dirty="0"/>
              <a:t> vs multilineage dysplasia). </a:t>
            </a:r>
            <a:endParaRPr lang="en-US" dirty="0"/>
          </a:p>
        </p:txBody>
      </p:sp>
      <p:sp>
        <p:nvSpPr>
          <p:cNvPr id="4" name="Slide Number Placeholder 3"/>
          <p:cNvSpPr>
            <a:spLocks noGrp="1"/>
          </p:cNvSpPr>
          <p:nvPr>
            <p:ph type="sldNum" sz="quarter" idx="10"/>
          </p:nvPr>
        </p:nvSpPr>
        <p:spPr/>
        <p:txBody>
          <a:bodyPr/>
          <a:lstStyle/>
          <a:p>
            <a:fld id="{E9687E5B-E8FC-7B4C-90B6-04BEB1F9B37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271806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D03C396D-E46C-488C-8828-5DE0899C3872}" type="slidenum">
              <a:rPr lang="en-US">
                <a:solidFill>
                  <a:prstClr val="black"/>
                </a:solidFill>
              </a:rPr>
              <a:pPr/>
              <a:t>33</a:t>
            </a:fld>
            <a:endParaRPr lang="en-US">
              <a:solidFill>
                <a:prstClr val="black"/>
              </a:solidFill>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dirty="0">
                <a:ea typeface="ＭＳ Ｐゴシック" pitchFamily="-1" charset="-128"/>
              </a:rPr>
              <a:t>Probably</a:t>
            </a:r>
            <a:r>
              <a:rPr lang="en-US" baseline="0" dirty="0">
                <a:ea typeface="ＭＳ Ｐゴシック" pitchFamily="-1" charset="-128"/>
              </a:rPr>
              <a:t> not enough evidence to call MDS in the current case. </a:t>
            </a:r>
            <a:endParaRPr lang="en-US" dirty="0">
              <a:ea typeface="ＭＳ Ｐゴシック" pitchFamily="-1" charset="-128"/>
            </a:endParaRPr>
          </a:p>
        </p:txBody>
      </p:sp>
    </p:spTree>
    <p:extLst>
      <p:ext uri="{BB962C8B-B14F-4D97-AF65-F5344CB8AC3E}">
        <p14:creationId xmlns:p14="http://schemas.microsoft.com/office/powerpoint/2010/main" val="1953154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8F71561-EF91-4AB7-A887-82B02CFDDEF9}" type="slidenum">
              <a:rPr lang="en-US" smtClean="0">
                <a:solidFill>
                  <a:prstClr val="black"/>
                </a:solidFill>
              </a:rPr>
              <a:pPr>
                <a:defRPr/>
              </a:pPr>
              <a:t>53</a:t>
            </a:fld>
            <a:endParaRPr lang="en-US">
              <a:solidFill>
                <a:prstClr val="black"/>
              </a:solidFill>
            </a:endParaRPr>
          </a:p>
        </p:txBody>
      </p:sp>
    </p:spTree>
    <p:extLst>
      <p:ext uri="{BB962C8B-B14F-4D97-AF65-F5344CB8AC3E}">
        <p14:creationId xmlns:p14="http://schemas.microsoft.com/office/powerpoint/2010/main" val="45789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Gene</a:t>
            </a:r>
            <a:r>
              <a:rPr lang="en-US" baseline="0" dirty="0"/>
              <a:t> mutations, </a:t>
            </a:r>
            <a:r>
              <a:rPr lang="en-US" baseline="0" dirty="0" err="1"/>
              <a:t>GEP</a:t>
            </a:r>
            <a:r>
              <a:rPr lang="en-US" baseline="0" dirty="0"/>
              <a:t>, epigenetic profile, </a:t>
            </a:r>
            <a:r>
              <a:rPr lang="en-US" baseline="0" dirty="0" err="1"/>
              <a:t>miRNA</a:t>
            </a:r>
            <a:r>
              <a:rPr lang="en-US" baseline="0" dirty="0"/>
              <a:t> profile alone should not dictate the MDS classification—it will continue to rely on an integration of the most important factors depending on each individual disease.  Current and future work focusing on how to best combine information to most effectively categorize patients for optimal therapy.  </a:t>
            </a:r>
            <a:endParaRPr lang="en-US" dirty="0"/>
          </a:p>
        </p:txBody>
      </p:sp>
      <p:sp>
        <p:nvSpPr>
          <p:cNvPr id="4" name="Slide Number Placeholder 3"/>
          <p:cNvSpPr>
            <a:spLocks noGrp="1"/>
          </p:cNvSpPr>
          <p:nvPr>
            <p:ph type="sldNum" sz="quarter" idx="10"/>
          </p:nvPr>
        </p:nvSpPr>
        <p:spPr/>
        <p:txBody>
          <a:bodyPr/>
          <a:lstStyle/>
          <a:p>
            <a:fld id="{E9687E5B-E8FC-7B4C-90B6-04BEB1F9B377}" type="slidenum">
              <a:rPr lang="en-US" smtClean="0"/>
              <a:pPr/>
              <a:t>68</a:t>
            </a:fld>
            <a:endParaRPr lang="en-US"/>
          </a:p>
        </p:txBody>
      </p:sp>
    </p:spTree>
    <p:extLst>
      <p:ext uri="{BB962C8B-B14F-4D97-AF65-F5344CB8AC3E}">
        <p14:creationId xmlns:p14="http://schemas.microsoft.com/office/powerpoint/2010/main" val="677199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F46A82ED-C1CC-4742-8DBF-F58CD4BB25CF}" type="datetimeFigureOut">
              <a:rPr lang="en-US"/>
              <a:pPr>
                <a:defRPr/>
              </a:pPr>
              <a:t>5/2/2018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EDC9089F-2F6D-4491-B399-33A536B4D72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0E1D4F7A-F720-4BBC-802A-C10D303C4B44}" type="datetimeFigureOut">
              <a:rPr lang="en-US"/>
              <a:pPr>
                <a:defRPr/>
              </a:pPr>
              <a:t>5/2/2018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B5696CDF-56FF-4851-9D85-4C379063F50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4B246A77-160E-451F-8059-30FB4CDFA659}" type="datetimeFigureOut">
              <a:rPr lang="en-US"/>
              <a:pPr>
                <a:defRPr/>
              </a:pPr>
              <a:t>5/2/2018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5A92D877-F96A-4AD0-8C68-36CCE5FDEEE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30725"/>
          </a:xfrm>
        </p:spPr>
        <p:txBody>
          <a:bodyPr/>
          <a:lstStyle/>
          <a:p>
            <a:pPr lvl="0"/>
            <a:endParaRPr lang="en-US" noProof="0"/>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2A14B23C-23B4-4232-ACCA-4019AFA340C5}" type="slidenum">
              <a:rPr lang="en-US"/>
              <a:pPr/>
              <a:t>‹#›</a:t>
            </a:fld>
            <a:endParaRPr lang="en-US"/>
          </a:p>
        </p:txBody>
      </p:sp>
    </p:spTree>
    <p:extLst>
      <p:ext uri="{BB962C8B-B14F-4D97-AF65-F5344CB8AC3E}">
        <p14:creationId xmlns:p14="http://schemas.microsoft.com/office/powerpoint/2010/main" val="295774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30725"/>
          </a:xfrm>
        </p:spPr>
        <p:txBody>
          <a:bodyPr/>
          <a:lstStyle/>
          <a:p>
            <a:pPr lvl="0"/>
            <a:endParaRPr lang="en-US" noProof="0"/>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D03390CB-D889-4C23-8CDB-A119E2C02959}" type="slidenum">
              <a:rPr lang="en-US"/>
              <a:pPr/>
              <a:t>‹#›</a:t>
            </a:fld>
            <a:endParaRPr lang="en-US"/>
          </a:p>
        </p:txBody>
      </p:sp>
    </p:spTree>
    <p:extLst>
      <p:ext uri="{BB962C8B-B14F-4D97-AF65-F5344CB8AC3E}">
        <p14:creationId xmlns:p14="http://schemas.microsoft.com/office/powerpoint/2010/main" val="47573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B950266-B24C-4592-B554-6190EF23801B}"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71546A-AE3E-4205-B681-FE2AC8E7236C}"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2067A8-258A-4B60-9E25-49FF3622BCC8}"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D68E24-42D3-40EE-9174-26228C519DB7}"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70E122B-45B7-4AF6-94EA-8F8B7525DFCF}"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80BE50-4012-42B7-AA91-F21C08B189BA}"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D55C189-9B26-4CA8-A340-87759AB86B40}"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29A4CD0-133B-463E-81D3-00ADF6F25A13}"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257696D-3A85-4FB1-8848-94E18F955406}"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1A2FC2E-556C-4DED-8E9F-EA7A24B9F08B}"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6B5AEF-F9DA-45F3-8880-7E1DCC491019}"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412B884-B7A7-493F-A5B0-EB3C1DE03ED8}"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5CD336D9-99F6-49EE-984C-20121D3F7CEA}" type="datetimeFigureOut">
              <a:rPr lang="en-US"/>
              <a:pPr>
                <a:defRPr/>
              </a:pPr>
              <a:t>5/2/2018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FBE7B1FA-CF00-4DCD-AE8F-C2AF2C7394B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4EB9AE8-73E2-476C-B665-27AB90295A9F}"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7EDE996-49EF-4D29-8844-20290195E910}"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A9720C9-C18D-4155-8E0E-B8EFDBAB6979}"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9C8366-63F6-4B4A-BD51-8ED0CB7CD3F8}"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E4DE994-D32D-4663-95AE-84FC6B56F143}"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92B270D-E76F-4A79-B29F-57CD0DA528AD}"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1A15E8E-40FB-443D-8D42-500702006F8A}"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6AB59E3-2DC0-41ED-B52F-11C815CA1D23}"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8143CC-D88D-4CDF-9400-2C623AE5A84F}"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BFE834C-3039-4980-BB54-A9E4E01B2421}" type="slidenum">
              <a:rPr lang="en-US">
                <a:solidFill>
                  <a:prstClr val="black">
                    <a:tint val="75000"/>
                  </a:prstClr>
                </a:solidFill>
              </a:rPr>
              <a:pPr>
                <a:defRPr/>
              </a:pPr>
              <a:t>‹#›</a:t>
            </a:fld>
            <a:endParaRPr lang="en-US" dirty="0">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2726689C-AC08-4BDC-ABA4-DEBCFBF9D217}" type="datetimeFigureOut">
              <a:rPr lang="en-US"/>
              <a:pPr>
                <a:defRPr/>
              </a:pPr>
              <a:t>5/2/2018</a:t>
            </a:fld>
            <a:endParaRPr lang="en-US"/>
          </a:p>
        </p:txBody>
      </p:sp>
      <p:sp>
        <p:nvSpPr>
          <p:cNvPr id="5" name="Footer Placeholder 4"/>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DB0B3D2B-2055-4854-996B-DE2DDF4F4E7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A1E840F4-F127-4DF9-91DF-EAE7603BD74C}" type="datetimeFigureOut">
              <a:rPr lang="en-US"/>
              <a:pPr>
                <a:defRPr/>
              </a:pPr>
              <a:t>5/2/2018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C2AC3263-004E-47AA-A966-3FE743CEA5E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7B91A156-0FE8-4962-8354-80B8EE009E54}" type="datetimeFigureOut">
              <a:rPr lang="en-US"/>
              <a:pPr>
                <a:defRPr/>
              </a:pPr>
              <a:t>5/2/2018</a:t>
            </a:fld>
            <a:endParaRPr lang="en-US"/>
          </a:p>
        </p:txBody>
      </p:sp>
      <p:sp>
        <p:nvSpPr>
          <p:cNvPr id="8" name="Footer Placeholder 7"/>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9" name="Slide Number Placeholder 8"/>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B18C5DCC-6C52-4F77-B9EE-C553E5FFCC5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8C932689-4124-4391-94FE-C6CCAFF2B55E}" type="datetimeFigureOut">
              <a:rPr lang="en-US"/>
              <a:pPr>
                <a:defRPr/>
              </a:pPr>
              <a:t>5/2/2018</a:t>
            </a:fld>
            <a:endParaRPr lang="en-US"/>
          </a:p>
        </p:txBody>
      </p:sp>
      <p:sp>
        <p:nvSpPr>
          <p:cNvPr id="4" name="Footer Placeholder 3"/>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5" name="Slide Number Placeholder 4"/>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9489D0DA-3E96-4EC9-AA4C-E38BBF457E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FBC57C47-28AB-4690-9BB0-7249B4A57A1C}" type="datetimeFigureOut">
              <a:rPr lang="en-US"/>
              <a:pPr>
                <a:defRPr/>
              </a:pPr>
              <a:t>5/2/2018</a:t>
            </a:fld>
            <a:endParaRPr lang="en-US"/>
          </a:p>
        </p:txBody>
      </p:sp>
      <p:sp>
        <p:nvSpPr>
          <p:cNvPr id="3" name="Footer Placeholder 2"/>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4" name="Slide Number Placeholder 3"/>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F2D91F2F-BB95-4FE5-AD72-33B9B75AC7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216FF8F5-0DFA-4861-8FDD-5DA1DE863F87}" type="datetimeFigureOut">
              <a:rPr lang="en-US"/>
              <a:pPr>
                <a:defRPr/>
              </a:pPr>
              <a:t>5/2/2018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FE27B341-C2B4-438B-A21B-CFA323BFB05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a:defRPr>
                <a:solidFill>
                  <a:prstClr val="black">
                    <a:tint val="75000"/>
                  </a:prstClr>
                </a:solidFill>
                <a:latin typeface="Calibri"/>
                <a:ea typeface="+mn-ea"/>
              </a:defRPr>
            </a:lvl1pPr>
          </a:lstStyle>
          <a:p>
            <a:pPr>
              <a:defRPr/>
            </a:pPr>
            <a:fld id="{8DAE7E04-86AF-4BB1-B734-BDDA3A55E3E0}" type="datetimeFigureOut">
              <a:rPr lang="en-US"/>
              <a:pPr>
                <a:defRPr/>
              </a:pPr>
              <a:t>5/2/2018</a:t>
            </a:fld>
            <a:endParaRPr lang="en-US"/>
          </a:p>
        </p:txBody>
      </p:sp>
      <p:sp>
        <p:nvSpPr>
          <p:cNvPr id="6" name="Footer Placeholder 5"/>
          <p:cNvSpPr>
            <a:spLocks noGrp="1"/>
          </p:cNvSpPr>
          <p:nvPr>
            <p:ph type="ftr" sz="quarter" idx="11"/>
          </p:nvPr>
        </p:nvSpPr>
        <p:spPr/>
        <p:txBody>
          <a:bodyPr rtlCol="0"/>
          <a:lstStyle>
            <a:lvl1pPr>
              <a:defRPr>
                <a:solidFill>
                  <a:prstClr val="black">
                    <a:tint val="75000"/>
                  </a:prstClr>
                </a:solidFill>
                <a:latin typeface="Calibri"/>
                <a:ea typeface="+mn-ea"/>
              </a:defRPr>
            </a:lvl1pPr>
          </a:lstStyle>
          <a:p>
            <a:pPr>
              <a:defRPr/>
            </a:pPr>
            <a:endParaRPr lang="en-US"/>
          </a:p>
        </p:txBody>
      </p:sp>
      <p:sp>
        <p:nvSpPr>
          <p:cNvPr id="7" name="Slide Number Placeholder 6"/>
          <p:cNvSpPr>
            <a:spLocks noGrp="1"/>
          </p:cNvSpPr>
          <p:nvPr>
            <p:ph type="sldNum" sz="quarter" idx="12"/>
          </p:nvPr>
        </p:nvSpPr>
        <p:spPr/>
        <p:txBody>
          <a:bodyPr rtlCol="0"/>
          <a:lstStyle>
            <a:lvl1pPr>
              <a:defRPr>
                <a:solidFill>
                  <a:prstClr val="black">
                    <a:tint val="75000"/>
                  </a:prstClr>
                </a:solidFill>
                <a:latin typeface="Calibri"/>
                <a:ea typeface="+mn-ea"/>
              </a:defRPr>
            </a:lvl1pPr>
          </a:lstStyle>
          <a:p>
            <a:pPr>
              <a:defRPr/>
            </a:pPr>
            <a:fld id="{168BDBF4-F334-4418-B7EF-C1CDD69986F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ea typeface="MS PGothic" pitchFamily="34" charset="-128"/>
              </a:defRPr>
            </a:lvl1pPr>
          </a:lstStyle>
          <a:p>
            <a:pPr>
              <a:defRPr/>
            </a:pPr>
            <a:fld id="{B6B8E0A7-6FC7-4697-A000-D61BFCC0E906}" type="datetimeFigureOut">
              <a:rPr lang="en-US"/>
              <a:pPr>
                <a:defRPr/>
              </a:pPr>
              <a:t>5/2/2018</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ea typeface="MS PGothic" pitchFamily="34" charset="-128"/>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ea typeface="MS PGothic" pitchFamily="34" charset="-128"/>
              </a:defRPr>
            </a:lvl1pPr>
          </a:lstStyle>
          <a:p>
            <a:pPr>
              <a:defRPr/>
            </a:pPr>
            <a:fld id="{D0E24861-9FD0-40C0-87B9-B0341526E3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548" r:id="rId12"/>
    <p:sldLayoutId id="2147484549" r:id="rId13"/>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D9B08F-FB48-4AB6-A791-E3A8B6627FFC}" type="datetimeFigureOut">
              <a:rPr lang="en-US">
                <a:solidFill>
                  <a:prstClr val="black">
                    <a:tint val="75000"/>
                  </a:prstClr>
                </a:solidFill>
              </a:rPr>
              <a:pPr>
                <a:defRPr/>
              </a:pPr>
              <a:t>5/2/2018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5257C93-69D7-495B-AF0D-F718B5B36C3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89401126"/>
      </p:ext>
    </p:extLst>
  </p:cSld>
  <p:clrMap bg1="lt1" tx1="dk1" bg2="lt2" tx2="dk2" accent1="accent1" accent2="accent2" accent3="accent3" accent4="accent4" accent5="accent5" accent6="accent6" hlink="hlink" folHlink="folHlink"/>
  <p:sldLayoutIdLst>
    <p:sldLayoutId id="2147484570" r:id="rId1"/>
    <p:sldLayoutId id="2147484571" r:id="rId2"/>
    <p:sldLayoutId id="2147484572" r:id="rId3"/>
    <p:sldLayoutId id="2147484573" r:id="rId4"/>
    <p:sldLayoutId id="2147484574" r:id="rId5"/>
    <p:sldLayoutId id="2147484575" r:id="rId6"/>
    <p:sldLayoutId id="2147484576" r:id="rId7"/>
    <p:sldLayoutId id="2147484577" r:id="rId8"/>
    <p:sldLayoutId id="2147484578" r:id="rId9"/>
    <p:sldLayoutId id="2147484579" r:id="rId10"/>
    <p:sldLayoutId id="21474845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0.xml"/><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NULL"/></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1.jpe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emf"/></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4" name="Rectangle 4"/>
          <p:cNvSpPr>
            <a:spLocks noGrp="1" noChangeArrowheads="1"/>
          </p:cNvSpPr>
          <p:nvPr>
            <p:ph type="subTitle" idx="1"/>
          </p:nvPr>
        </p:nvSpPr>
        <p:spPr>
          <a:xfrm>
            <a:off x="2667000" y="3810000"/>
            <a:ext cx="7467600" cy="2590800"/>
          </a:xfrm>
        </p:spPr>
        <p:txBody>
          <a:bodyPr/>
          <a:lstStyle/>
          <a:p>
            <a:pPr algn="l" eaLnBrk="1" hangingPunct="1">
              <a:buFont typeface="Wingdings" charset="0"/>
              <a:buNone/>
            </a:pPr>
            <a:r>
              <a:rPr lang="en-US" b="1" dirty="0">
                <a:solidFill>
                  <a:srgbClr val="002060"/>
                </a:solidFill>
                <a:ea typeface="ＭＳ Ｐゴシック" charset="0"/>
                <a:cs typeface="ＭＳ Ｐゴシック" charset="0"/>
              </a:rPr>
              <a:t>Robert P Hasserjian, MD</a:t>
            </a:r>
          </a:p>
          <a:p>
            <a:pPr algn="l" eaLnBrk="1" hangingPunct="1">
              <a:buFont typeface="Wingdings" charset="0"/>
              <a:buNone/>
            </a:pPr>
            <a:r>
              <a:rPr lang="en-US" b="1" dirty="0">
                <a:solidFill>
                  <a:srgbClr val="002060"/>
                </a:solidFill>
                <a:ea typeface="ＭＳ Ｐゴシック" charset="0"/>
                <a:cs typeface="ＭＳ Ｐゴシック" charset="0"/>
              </a:rPr>
              <a:t>Professor of Pathology</a:t>
            </a:r>
          </a:p>
          <a:p>
            <a:pPr algn="l" eaLnBrk="1" hangingPunct="1">
              <a:buFont typeface="Wingdings" charset="0"/>
              <a:buNone/>
            </a:pPr>
            <a:r>
              <a:rPr lang="en-US" b="1" dirty="0">
                <a:solidFill>
                  <a:srgbClr val="002060"/>
                </a:solidFill>
                <a:ea typeface="ＭＳ Ｐゴシック" charset="0"/>
                <a:cs typeface="ＭＳ Ｐゴシック" charset="0"/>
              </a:rPr>
              <a:t>Massachusetts General Hospital and Harvard Medical School</a:t>
            </a:r>
          </a:p>
        </p:txBody>
      </p:sp>
      <p:sp>
        <p:nvSpPr>
          <p:cNvPr id="7171" name="Rectangle 6"/>
          <p:cNvSpPr>
            <a:spLocks noGrp="1" noChangeArrowheads="1"/>
          </p:cNvSpPr>
          <p:nvPr>
            <p:ph type="ctrTitle"/>
          </p:nvPr>
        </p:nvSpPr>
        <p:spPr>
          <a:xfrm>
            <a:off x="457200" y="1295400"/>
            <a:ext cx="11430000" cy="2057400"/>
          </a:xfrm>
          <a:solidFill>
            <a:srgbClr val="00B0F0"/>
          </a:solidFill>
        </p:spPr>
        <p:txBody>
          <a:bodyPr anchor="ctr"/>
          <a:lstStyle/>
          <a:p>
            <a:r>
              <a:rPr lang="en-US" b="1" dirty="0"/>
              <a:t>Advancing the Diagnosis of Myeloid Neoplasms:</a:t>
            </a:r>
            <a:br>
              <a:rPr lang="en-US" b="1" dirty="0"/>
            </a:br>
            <a:r>
              <a:rPr lang="en-US" b="1" dirty="0"/>
              <a:t>The 2016 WHO Classification </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9" name="Rectangle 5"/>
          <p:cNvSpPr>
            <a:spLocks noGrp="1" noChangeArrowheads="1"/>
          </p:cNvSpPr>
          <p:nvPr>
            <p:ph type="title"/>
          </p:nvPr>
        </p:nvSpPr>
        <p:spPr>
          <a:xfrm>
            <a:off x="1524000" y="0"/>
            <a:ext cx="8610600" cy="685800"/>
          </a:xfrm>
        </p:spPr>
        <p:txBody>
          <a:bodyPr>
            <a:noAutofit/>
          </a:bodyPr>
          <a:lstStyle/>
          <a:p>
            <a:r>
              <a:rPr lang="en-US" sz="4000" dirty="0"/>
              <a:t>Organization of 2016 WHO Classification</a:t>
            </a:r>
          </a:p>
        </p:txBody>
      </p:sp>
      <p:graphicFrame>
        <p:nvGraphicFramePr>
          <p:cNvPr id="651317" name="Group 53"/>
          <p:cNvGraphicFramePr>
            <a:graphicFrameLocks noGrp="1"/>
          </p:cNvGraphicFramePr>
          <p:nvPr>
            <p:ph idx="1"/>
            <p:extLst>
              <p:ext uri="{D42A27DB-BD31-4B8C-83A1-F6EECF244321}">
                <p14:modId xmlns:p14="http://schemas.microsoft.com/office/powerpoint/2010/main" val="710838087"/>
              </p:ext>
            </p:extLst>
          </p:nvPr>
        </p:nvGraphicFramePr>
        <p:xfrm>
          <a:off x="457200" y="837247"/>
          <a:ext cx="11430000" cy="5487353"/>
        </p:xfrm>
        <a:graphic>
          <a:graphicData uri="http://schemas.openxmlformats.org/drawingml/2006/table">
            <a:tbl>
              <a:tblPr/>
              <a:tblGrid>
                <a:gridCol w="2721429">
                  <a:extLst>
                    <a:ext uri="{9D8B030D-6E8A-4147-A177-3AD203B41FA5}">
                      <a16:colId xmlns:a16="http://schemas.microsoft.com/office/drawing/2014/main" val="20000"/>
                    </a:ext>
                  </a:extLst>
                </a:gridCol>
                <a:gridCol w="8708571">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MPN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a:ln>
                            <a:noFill/>
                          </a:ln>
                          <a:solidFill>
                            <a:schemeClr val="tx1"/>
                          </a:solidFill>
                          <a:effectLst/>
                          <a:latin typeface="Arial" charset="0"/>
                          <a:ea typeface="ＭＳ Ｐゴシック" charset="0"/>
                        </a:rPr>
                        <a:t>Myeloproliferative</a:t>
                      </a:r>
                      <a:r>
                        <a:rPr kumimoji="0" lang="en-US" sz="2800" b="0" i="0" u="none" strike="noStrike" cap="none" normalizeH="0" baseline="0" dirty="0">
                          <a:ln>
                            <a:noFill/>
                          </a:ln>
                          <a:solidFill>
                            <a:schemeClr val="tx1"/>
                          </a:solidFill>
                          <a:effectLst/>
                          <a:latin typeface="Arial" charset="0"/>
                          <a:ea typeface="ＭＳ Ｐゴシック" charset="0"/>
                        </a:rPr>
                        <a:t> neoplasms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800" b="1" i="0" u="none" strike="noStrike" cap="none" normalizeH="0" baseline="0" dirty="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a:ln>
                            <a:noFill/>
                          </a:ln>
                          <a:solidFill>
                            <a:schemeClr val="tx1"/>
                          </a:solidFill>
                          <a:effectLst/>
                          <a:latin typeface="Arial" charset="0"/>
                          <a:ea typeface="ＭＳ Ｐゴシック" charset="0"/>
                        </a:rPr>
                        <a:t>Mastocytosis</a:t>
                      </a:r>
                      <a:endParaRPr kumimoji="0" lang="en-US" sz="2800" b="0" i="0" u="none" strike="noStrike" cap="none" normalizeH="0" baseline="0" dirty="0">
                        <a:ln>
                          <a:noFill/>
                        </a:ln>
                        <a:solidFill>
                          <a:schemeClr val="tx1"/>
                        </a:solidFill>
                        <a:effectLst/>
                        <a:latin typeface="Arial"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556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MDS/MPN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a:ln>
                            <a:noFill/>
                          </a:ln>
                          <a:solidFill>
                            <a:schemeClr val="tx1"/>
                          </a:solidFill>
                          <a:effectLst/>
                          <a:latin typeface="Arial" charset="0"/>
                          <a:ea typeface="ＭＳ Ｐゴシック" charset="0"/>
                        </a:rPr>
                        <a:t>Myelodysplastic</a:t>
                      </a:r>
                      <a:r>
                        <a:rPr kumimoji="0" lang="en-US" sz="2800" b="0" i="0" u="none" strike="noStrike" cap="none" normalizeH="0" baseline="0" dirty="0">
                          <a:ln>
                            <a:noFill/>
                          </a:ln>
                          <a:solidFill>
                            <a:schemeClr val="tx1"/>
                          </a:solidFill>
                          <a:effectLst/>
                          <a:latin typeface="Arial" charset="0"/>
                          <a:ea typeface="ＭＳ Ｐゴシック" charset="0"/>
                        </a:rPr>
                        <a:t>/</a:t>
                      </a:r>
                      <a:r>
                        <a:rPr kumimoji="0" lang="en-US" sz="2800" b="0" i="0" u="none" strike="noStrike" cap="none" normalizeH="0" baseline="0" dirty="0" err="1">
                          <a:ln>
                            <a:noFill/>
                          </a:ln>
                          <a:solidFill>
                            <a:schemeClr val="tx1"/>
                          </a:solidFill>
                          <a:effectLst/>
                          <a:latin typeface="Arial" charset="0"/>
                          <a:ea typeface="ＭＳ Ｐゴシック" charset="0"/>
                        </a:rPr>
                        <a:t>myeloproliferative</a:t>
                      </a:r>
                      <a:r>
                        <a:rPr kumimoji="0" lang="en-US" sz="2800" b="0" i="0" u="none" strike="noStrike" cap="none" normalizeH="0" baseline="0" dirty="0">
                          <a:ln>
                            <a:noFill/>
                          </a:ln>
                          <a:solidFill>
                            <a:schemeClr val="tx1"/>
                          </a:solidFill>
                          <a:effectLst/>
                          <a:latin typeface="Arial" charset="0"/>
                          <a:ea typeface="ＭＳ Ｐゴシック" charset="0"/>
                        </a:rPr>
                        <a:t> neoplasms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MDS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a:ln>
                            <a:noFill/>
                          </a:ln>
                          <a:solidFill>
                            <a:schemeClr val="tx1"/>
                          </a:solidFill>
                          <a:effectLst/>
                          <a:latin typeface="Arial" charset="0"/>
                          <a:ea typeface="ＭＳ Ｐゴシック" charset="0"/>
                        </a:rPr>
                        <a:t>Myelodysplastic</a:t>
                      </a:r>
                      <a:r>
                        <a:rPr kumimoji="0" lang="en-US" sz="2800" b="0" i="0" u="none" strike="noStrike" cap="none" normalizeH="0" baseline="0" dirty="0">
                          <a:ln>
                            <a:noFill/>
                          </a:ln>
                          <a:solidFill>
                            <a:schemeClr val="tx1"/>
                          </a:solidFill>
                          <a:effectLst/>
                          <a:latin typeface="Arial" charset="0"/>
                          <a:ea typeface="ＭＳ Ｐゴシック" charset="0"/>
                        </a:rPr>
                        <a:t> syndromes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54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sz="2800" b="1" i="0" u="none" strike="noStrike" cap="none" normalizeH="0" baseline="0" dirty="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latin typeface="Arial" charset="0"/>
                          <a:ea typeface="ＭＳ Ｐゴシック" charset="0"/>
                        </a:rPr>
                        <a:t>Myeloid neoplasms with </a:t>
                      </a:r>
                      <a:r>
                        <a:rPr kumimoji="0" lang="en-US" sz="2800" b="0" i="0" u="none" strike="noStrike" cap="none" normalizeH="0" baseline="0" dirty="0" err="1">
                          <a:ln>
                            <a:noFill/>
                          </a:ln>
                          <a:solidFill>
                            <a:schemeClr val="tx1"/>
                          </a:solidFill>
                          <a:effectLst/>
                          <a:latin typeface="Arial" charset="0"/>
                          <a:ea typeface="ＭＳ Ｐゴシック" charset="0"/>
                        </a:rPr>
                        <a:t>germline</a:t>
                      </a:r>
                      <a:r>
                        <a:rPr kumimoji="0" lang="en-US" sz="2800" b="0" i="0" u="none" strike="noStrike" cap="none" normalizeH="0" baseline="0" dirty="0">
                          <a:ln>
                            <a:noFill/>
                          </a:ln>
                          <a:solidFill>
                            <a:schemeClr val="tx1"/>
                          </a:solidFill>
                          <a:effectLst/>
                          <a:latin typeface="Arial" charset="0"/>
                          <a:ea typeface="ＭＳ Ｐゴシック" charset="0"/>
                        </a:rPr>
                        <a:t> predisposition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540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MLN </a:t>
                      </a:r>
                      <a:r>
                        <a:rPr kumimoji="0" lang="en-US" sz="2800" b="1" i="0" u="none" strike="noStrike" cap="none" normalizeH="0" baseline="0" dirty="0" err="1">
                          <a:ln>
                            <a:noFill/>
                          </a:ln>
                          <a:solidFill>
                            <a:schemeClr val="tx1"/>
                          </a:solidFill>
                          <a:effectLst/>
                          <a:latin typeface="Arial" charset="0"/>
                          <a:ea typeface="ＭＳ Ｐゴシック" charset="0"/>
                        </a:rPr>
                        <a:t>Eo</a:t>
                      </a:r>
                      <a:endParaRPr kumimoji="0" lang="en-US" sz="2800" b="1" i="0" u="none" strike="noStrike" cap="none" normalizeH="0" baseline="0" dirty="0">
                        <a:ln>
                          <a:noFill/>
                        </a:ln>
                        <a:solidFill>
                          <a:schemeClr val="tx1"/>
                        </a:solidFill>
                        <a:effectLst/>
                        <a:latin typeface="Arial"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latin typeface="Arial" charset="0"/>
                          <a:ea typeface="ＭＳ Ｐゴシック" charset="0"/>
                        </a:rPr>
                        <a:t>Myeloid/lymphoid neoplasms with eosinophilia and abnormalities of </a:t>
                      </a:r>
                      <a:r>
                        <a:rPr kumimoji="0" lang="en-US" sz="2800" b="0" i="1" u="none" strike="noStrike" cap="none" normalizeH="0" baseline="0" dirty="0">
                          <a:ln>
                            <a:noFill/>
                          </a:ln>
                          <a:solidFill>
                            <a:schemeClr val="tx1"/>
                          </a:solidFill>
                          <a:effectLst/>
                          <a:latin typeface="Arial" charset="0"/>
                          <a:ea typeface="ＭＳ Ｐゴシック" charset="0"/>
                        </a:rPr>
                        <a:t>PDGFRA</a:t>
                      </a:r>
                      <a:r>
                        <a:rPr kumimoji="0" lang="en-US" sz="2800" b="0" i="0" u="none" strike="noStrike" cap="none" normalizeH="0" baseline="0" dirty="0">
                          <a:ln>
                            <a:noFill/>
                          </a:ln>
                          <a:solidFill>
                            <a:schemeClr val="tx1"/>
                          </a:solidFill>
                          <a:effectLst/>
                          <a:latin typeface="Arial" charset="0"/>
                          <a:ea typeface="ＭＳ Ｐゴシック" charset="0"/>
                        </a:rPr>
                        <a:t>, </a:t>
                      </a:r>
                      <a:r>
                        <a:rPr kumimoji="0" lang="en-US" sz="2800" b="0" i="1" u="none" strike="noStrike" cap="none" normalizeH="0" baseline="0" dirty="0">
                          <a:ln>
                            <a:noFill/>
                          </a:ln>
                          <a:solidFill>
                            <a:schemeClr val="tx1"/>
                          </a:solidFill>
                          <a:effectLst/>
                          <a:latin typeface="Arial" charset="0"/>
                          <a:ea typeface="ＭＳ Ｐゴシック" charset="0"/>
                        </a:rPr>
                        <a:t>PDGFRB</a:t>
                      </a:r>
                      <a:r>
                        <a:rPr kumimoji="0" lang="en-US" sz="2800" b="0" i="0" u="none" strike="noStrike" cap="none" normalizeH="0" baseline="0" dirty="0">
                          <a:ln>
                            <a:noFill/>
                          </a:ln>
                          <a:solidFill>
                            <a:schemeClr val="tx1"/>
                          </a:solidFill>
                          <a:effectLst/>
                          <a:latin typeface="Arial" charset="0"/>
                          <a:ea typeface="ＭＳ Ｐゴシック" charset="0"/>
                        </a:rPr>
                        <a:t>, </a:t>
                      </a:r>
                      <a:r>
                        <a:rPr kumimoji="0" lang="en-US" sz="2800" b="0" i="1" u="none" strike="noStrike" cap="none" normalizeH="0" baseline="0" dirty="0">
                          <a:ln>
                            <a:noFill/>
                          </a:ln>
                          <a:solidFill>
                            <a:schemeClr val="tx1"/>
                          </a:solidFill>
                          <a:effectLst/>
                          <a:latin typeface="Arial" charset="0"/>
                          <a:ea typeface="ＭＳ Ｐゴシック" charset="0"/>
                        </a:rPr>
                        <a:t>FGFR1 </a:t>
                      </a:r>
                      <a:r>
                        <a:rPr kumimoji="0" lang="en-US" sz="2800" b="0" i="0" u="none" strike="noStrike" cap="none" normalizeH="0" baseline="0" dirty="0">
                          <a:ln>
                            <a:noFill/>
                          </a:ln>
                          <a:solidFill>
                            <a:schemeClr val="tx1"/>
                          </a:solidFill>
                          <a:effectLst/>
                          <a:latin typeface="Arial" charset="0"/>
                          <a:ea typeface="ＭＳ Ｐゴシック" charset="0"/>
                        </a:rPr>
                        <a:t>or</a:t>
                      </a:r>
                      <a:r>
                        <a:rPr kumimoji="0" lang="en-US" sz="2800" b="0" i="1" u="none" strike="noStrike" cap="none" normalizeH="0" baseline="0" dirty="0">
                          <a:ln>
                            <a:noFill/>
                          </a:ln>
                          <a:solidFill>
                            <a:schemeClr val="tx1"/>
                          </a:solidFill>
                          <a:effectLst/>
                          <a:latin typeface="Arial" charset="0"/>
                          <a:ea typeface="ＭＳ Ｐゴシック" charset="0"/>
                        </a:rPr>
                        <a:t> PCM1-JAK2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29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AML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latin typeface="Arial" charset="0"/>
                          <a:ea typeface="ＭＳ Ｐゴシック" charset="0"/>
                        </a:rPr>
                        <a:t>Acute myeloid leukemia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292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chemeClr val="tx1"/>
                          </a:solidFill>
                          <a:effectLst/>
                          <a:latin typeface="Arial" charset="0"/>
                          <a:ea typeface="ＭＳ Ｐゴシック" charset="0"/>
                        </a:rPr>
                        <a:t>BPDCN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err="1">
                          <a:ln>
                            <a:noFill/>
                          </a:ln>
                          <a:solidFill>
                            <a:schemeClr val="tx1"/>
                          </a:solidFill>
                          <a:effectLst/>
                          <a:latin typeface="Arial" charset="0"/>
                          <a:ea typeface="ＭＳ Ｐゴシック" charset="0"/>
                        </a:rPr>
                        <a:t>Blastic</a:t>
                      </a:r>
                      <a:r>
                        <a:rPr kumimoji="0" lang="en-US" sz="2800" b="0" i="0" u="none" strike="noStrike" cap="none" normalizeH="0" baseline="0" dirty="0">
                          <a:ln>
                            <a:noFill/>
                          </a:ln>
                          <a:solidFill>
                            <a:schemeClr val="tx1"/>
                          </a:solidFill>
                          <a:effectLst/>
                          <a:latin typeface="Arial" charset="0"/>
                          <a:ea typeface="ＭＳ Ｐゴシック" charset="0"/>
                        </a:rPr>
                        <a:t> </a:t>
                      </a:r>
                      <a:r>
                        <a:rPr kumimoji="0" lang="en-US" sz="2800" b="0" i="0" u="none" strike="noStrike" cap="none" normalizeH="0" baseline="0" dirty="0" err="1">
                          <a:ln>
                            <a:noFill/>
                          </a:ln>
                          <a:solidFill>
                            <a:schemeClr val="tx1"/>
                          </a:solidFill>
                          <a:effectLst/>
                          <a:latin typeface="Arial" charset="0"/>
                          <a:ea typeface="ＭＳ Ｐゴシック" charset="0"/>
                        </a:rPr>
                        <a:t>plasmacytoid</a:t>
                      </a:r>
                      <a:r>
                        <a:rPr kumimoji="0" lang="en-US" sz="2800" b="0" i="0" u="none" strike="noStrike" cap="none" normalizeH="0" baseline="0" dirty="0">
                          <a:ln>
                            <a:noFill/>
                          </a:ln>
                          <a:solidFill>
                            <a:schemeClr val="tx1"/>
                          </a:solidFill>
                          <a:effectLst/>
                          <a:latin typeface="Arial" charset="0"/>
                          <a:ea typeface="ＭＳ Ｐゴシック" charset="0"/>
                        </a:rPr>
                        <a:t> dendritic cell neoplasm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47794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4000" dirty="0"/>
              <a:t>Why are myeloid neoplasms so diverse in appearance and behavior?</a:t>
            </a:r>
          </a:p>
        </p:txBody>
      </p:sp>
      <p:sp>
        <p:nvSpPr>
          <p:cNvPr id="3" name="Content Placeholder 2"/>
          <p:cNvSpPr>
            <a:spLocks noGrp="1"/>
          </p:cNvSpPr>
          <p:nvPr>
            <p:ph idx="1"/>
          </p:nvPr>
        </p:nvSpPr>
        <p:spPr>
          <a:xfrm>
            <a:off x="685800" y="1600201"/>
            <a:ext cx="10896600" cy="4525963"/>
          </a:xfrm>
        </p:spPr>
        <p:txBody>
          <a:bodyPr/>
          <a:lstStyle/>
          <a:p>
            <a:r>
              <a:rPr lang="en-US" dirty="0"/>
              <a:t>Different portfolios of mutations</a:t>
            </a:r>
          </a:p>
          <a:p>
            <a:pPr lvl="1"/>
            <a:r>
              <a:rPr lang="en-US" dirty="0"/>
              <a:t>Multiple mutations display complex interactions</a:t>
            </a:r>
          </a:p>
          <a:p>
            <a:r>
              <a:rPr lang="en-US" dirty="0"/>
              <a:t>Epigenetic changes altering gene expression</a:t>
            </a:r>
          </a:p>
          <a:p>
            <a:r>
              <a:rPr lang="en-US" dirty="0"/>
              <a:t>Response of the neoplastic clone to the specific marrow microenvironment</a:t>
            </a:r>
          </a:p>
          <a:p>
            <a:pPr lvl="1"/>
            <a:r>
              <a:rPr lang="en-US" dirty="0"/>
              <a:t>Benign and malignant hematopoietic cells interact extensively with marrow stromal cells</a:t>
            </a:r>
          </a:p>
          <a:p>
            <a:pPr lvl="1"/>
            <a:r>
              <a:rPr lang="en-US" dirty="0"/>
              <a:t>Inflammatory cells</a:t>
            </a:r>
          </a:p>
          <a:p>
            <a:pPr lvl="1"/>
            <a:r>
              <a:rPr lang="en-US" dirty="0"/>
              <a:t>Influence of age and genetics of host</a:t>
            </a:r>
          </a:p>
        </p:txBody>
      </p:sp>
    </p:spTree>
    <p:extLst>
      <p:ext uri="{BB962C8B-B14F-4D97-AF65-F5344CB8AC3E}">
        <p14:creationId xmlns:p14="http://schemas.microsoft.com/office/powerpoint/2010/main" val="194006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206390" y="135240"/>
            <a:ext cx="11515724" cy="1052840"/>
          </a:xfrm>
        </p:spPr>
        <p:txBody>
          <a:bodyPr/>
          <a:lstStyle/>
          <a:p>
            <a:pPr algn="l" eaLnBrk="1" hangingPunct="1">
              <a:defRPr/>
            </a:pPr>
            <a:r>
              <a:rPr lang="en-US" sz="4000" dirty="0">
                <a:latin typeface="+mn-lt"/>
              </a:rPr>
              <a:t>Evaluation of the disease at multiple levels maximizes our ability to understand it </a:t>
            </a:r>
            <a:endParaRPr lang="en-US" dirty="0">
              <a:latin typeface="+mn-lt"/>
            </a:endParaRPr>
          </a:p>
        </p:txBody>
      </p:sp>
      <p:sp>
        <p:nvSpPr>
          <p:cNvPr id="22531" name="Oval 3"/>
          <p:cNvSpPr>
            <a:spLocks noChangeArrowheads="1"/>
          </p:cNvSpPr>
          <p:nvPr/>
        </p:nvSpPr>
        <p:spPr bwMode="auto">
          <a:xfrm>
            <a:off x="3657600" y="2133600"/>
            <a:ext cx="4724400" cy="441960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a:latin typeface="Tahoma" panose="020B0604030504040204" pitchFamily="34" charset="0"/>
            </a:endParaRPr>
          </a:p>
        </p:txBody>
      </p:sp>
      <p:sp>
        <p:nvSpPr>
          <p:cNvPr id="22532" name="Oval 4"/>
          <p:cNvSpPr>
            <a:spLocks noChangeArrowheads="1"/>
          </p:cNvSpPr>
          <p:nvPr/>
        </p:nvSpPr>
        <p:spPr bwMode="auto">
          <a:xfrm>
            <a:off x="4648200" y="3048000"/>
            <a:ext cx="2819400" cy="2819400"/>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GB" altLang="en-US">
              <a:latin typeface="Tahoma" panose="020B0604030504040204" pitchFamily="34" charset="0"/>
            </a:endParaRPr>
          </a:p>
        </p:txBody>
      </p:sp>
      <p:sp>
        <p:nvSpPr>
          <p:cNvPr id="22533" name="WordArt 5"/>
          <p:cNvSpPr>
            <a:spLocks noChangeArrowheads="1" noChangeShapeType="1" noTextEdit="1"/>
          </p:cNvSpPr>
          <p:nvPr/>
        </p:nvSpPr>
        <p:spPr bwMode="auto">
          <a:xfrm>
            <a:off x="3810000" y="2209800"/>
            <a:ext cx="4419600" cy="4038600"/>
          </a:xfrm>
          <a:prstGeom prst="rect">
            <a:avLst/>
          </a:prstGeom>
        </p:spPr>
        <p:txBody>
          <a:bodyPr wrap="none" fromWordArt="1">
            <a:prstTxWarp prst="textArchUpPour">
              <a:avLst>
                <a:gd name="adj1" fmla="val 10680828"/>
                <a:gd name="adj2" fmla="val 68361"/>
              </a:avLst>
            </a:prstTxWarp>
          </a:bodyPr>
          <a:lstStyle/>
          <a:p>
            <a:pPr algn="ctr"/>
            <a:r>
              <a:rPr lang="en-US" sz="3600" kern="10">
                <a:ln w="9525">
                  <a:solidFill>
                    <a:srgbClr val="000000"/>
                  </a:solidFill>
                  <a:round/>
                  <a:headEnd/>
                  <a:tailEnd/>
                </a:ln>
                <a:solidFill>
                  <a:srgbClr val="000000"/>
                </a:solidFill>
                <a:latin typeface="Arial Black" panose="020B0A04020102020204" pitchFamily="34" charset="0"/>
              </a:rPr>
              <a:t> Phenotypic abnormality </a:t>
            </a:r>
          </a:p>
        </p:txBody>
      </p:sp>
      <p:sp>
        <p:nvSpPr>
          <p:cNvPr id="22534" name="WordArt 6"/>
          <p:cNvSpPr>
            <a:spLocks noChangeArrowheads="1" noChangeShapeType="1" noTextEdit="1"/>
          </p:cNvSpPr>
          <p:nvPr/>
        </p:nvSpPr>
        <p:spPr bwMode="auto">
          <a:xfrm>
            <a:off x="4876800" y="4114800"/>
            <a:ext cx="25146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dist="45791" dir="3378596" algn="ctr" rotWithShape="0">
                    <a:srgbClr val="4D4D4D">
                      <a:alpha val="74997"/>
                    </a:srgbClr>
                  </a:outerShdw>
                </a:effectLst>
                <a:latin typeface="Arial Black" panose="020B0A04020102020204" pitchFamily="34" charset="0"/>
              </a:rPr>
              <a:t>Genetic lesion</a:t>
            </a:r>
          </a:p>
        </p:txBody>
      </p:sp>
      <p:sp>
        <p:nvSpPr>
          <p:cNvPr id="22535" name="AutoShape 7"/>
          <p:cNvSpPr>
            <a:spLocks noChangeArrowheads="1"/>
          </p:cNvSpPr>
          <p:nvPr/>
        </p:nvSpPr>
        <p:spPr bwMode="auto">
          <a:xfrm>
            <a:off x="5715000" y="3124200"/>
            <a:ext cx="685800" cy="762000"/>
          </a:xfrm>
          <a:prstGeom prst="upArrow">
            <a:avLst>
              <a:gd name="adj1" fmla="val 42593"/>
              <a:gd name="adj2" fmla="val 6157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36" name="Text Box 8"/>
          <p:cNvSpPr txBox="1">
            <a:spLocks noChangeArrowheads="1"/>
          </p:cNvSpPr>
          <p:nvPr/>
        </p:nvSpPr>
        <p:spPr bwMode="auto">
          <a:xfrm>
            <a:off x="5638801" y="4800601"/>
            <a:ext cx="7825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chemeClr val="bg1"/>
                </a:solidFill>
                <a:latin typeface="Tahoma" panose="020B0604030504040204" pitchFamily="34" charset="0"/>
              </a:rPr>
              <a:t>DNA</a:t>
            </a:r>
          </a:p>
          <a:p>
            <a:r>
              <a:rPr lang="en-US" altLang="en-US" dirty="0">
                <a:solidFill>
                  <a:schemeClr val="bg1"/>
                </a:solidFill>
                <a:latin typeface="Tahoma" panose="020B0604030504040204" pitchFamily="34" charset="0"/>
              </a:rPr>
              <a:t>RNA</a:t>
            </a:r>
          </a:p>
        </p:txBody>
      </p:sp>
      <p:sp>
        <p:nvSpPr>
          <p:cNvPr id="22537" name="Text Box 9"/>
          <p:cNvSpPr txBox="1">
            <a:spLocks noChangeArrowheads="1"/>
          </p:cNvSpPr>
          <p:nvPr/>
        </p:nvSpPr>
        <p:spPr bwMode="auto">
          <a:xfrm>
            <a:off x="5358690" y="5932819"/>
            <a:ext cx="14239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solidFill>
                  <a:srgbClr val="000000"/>
                </a:solidFill>
                <a:latin typeface="Tahoma" panose="020B0604030504040204" pitchFamily="34" charset="0"/>
              </a:rPr>
              <a:t>PROTEIN</a:t>
            </a:r>
            <a:endParaRPr lang="en-US" altLang="en-US" dirty="0">
              <a:latin typeface="Tahoma" panose="020B0604030504040204" pitchFamily="34" charset="0"/>
            </a:endParaRPr>
          </a:p>
        </p:txBody>
      </p:sp>
      <p:sp>
        <p:nvSpPr>
          <p:cNvPr id="22538" name="WordArt 10"/>
          <p:cNvSpPr>
            <a:spLocks noChangeArrowheads="1" noChangeShapeType="1" noTextEdit="1"/>
          </p:cNvSpPr>
          <p:nvPr/>
        </p:nvSpPr>
        <p:spPr bwMode="auto">
          <a:xfrm>
            <a:off x="2438400" y="1981200"/>
            <a:ext cx="1600200" cy="198120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Clinical </a:t>
            </a:r>
          </a:p>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features</a:t>
            </a:r>
          </a:p>
        </p:txBody>
      </p:sp>
      <p:sp>
        <p:nvSpPr>
          <p:cNvPr id="22539" name="WordArt 11"/>
          <p:cNvSpPr>
            <a:spLocks noChangeArrowheads="1" noChangeShapeType="1" noTextEdit="1"/>
          </p:cNvSpPr>
          <p:nvPr/>
        </p:nvSpPr>
        <p:spPr bwMode="auto">
          <a:xfrm>
            <a:off x="7772400" y="1752600"/>
            <a:ext cx="2895600" cy="2667000"/>
          </a:xfrm>
          <a:prstGeom prst="rect">
            <a:avLst/>
          </a:prstGeom>
        </p:spPr>
        <p:txBody>
          <a:bodyPr wrap="none" fromWordArt="1">
            <a:prstTxWarp prst="textCascadeDown">
              <a:avLst>
                <a:gd name="adj" fmla="val 34523"/>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Morphologic </a:t>
            </a:r>
          </a:p>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appearance</a:t>
            </a:r>
          </a:p>
        </p:txBody>
      </p:sp>
      <p:sp>
        <p:nvSpPr>
          <p:cNvPr id="22540" name="AutoShape 14"/>
          <p:cNvSpPr>
            <a:spLocks noChangeArrowheads="1"/>
          </p:cNvSpPr>
          <p:nvPr/>
        </p:nvSpPr>
        <p:spPr bwMode="auto">
          <a:xfrm rot="19725612">
            <a:off x="8382000" y="3657600"/>
            <a:ext cx="762000" cy="304800"/>
          </a:xfrm>
          <a:prstGeom prst="rightArrow">
            <a:avLst>
              <a:gd name="adj1" fmla="val 50000"/>
              <a:gd name="adj2" fmla="val 100521"/>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41" name="AutoShape 15"/>
          <p:cNvSpPr>
            <a:spLocks noChangeArrowheads="1"/>
          </p:cNvSpPr>
          <p:nvPr/>
        </p:nvSpPr>
        <p:spPr bwMode="auto">
          <a:xfrm rot="13378767">
            <a:off x="2971800" y="3886200"/>
            <a:ext cx="685800" cy="304800"/>
          </a:xfrm>
          <a:prstGeom prst="rightArrow">
            <a:avLst>
              <a:gd name="adj1" fmla="val 50000"/>
              <a:gd name="adj2" fmla="val 9046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42" name="AutoShape 16"/>
          <p:cNvSpPr>
            <a:spLocks noChangeArrowheads="1"/>
          </p:cNvSpPr>
          <p:nvPr/>
        </p:nvSpPr>
        <p:spPr bwMode="auto">
          <a:xfrm>
            <a:off x="5757704" y="5562600"/>
            <a:ext cx="691490" cy="381000"/>
          </a:xfrm>
          <a:prstGeom prst="downArrow">
            <a:avLst>
              <a:gd name="adj1" fmla="val 44312"/>
              <a:gd name="adj2" fmla="val 62500"/>
            </a:avLst>
          </a:prstGeom>
          <a:solidFill>
            <a:schemeClr val="bg1"/>
          </a:solidFill>
          <a:ln>
            <a:noFill/>
          </a:ln>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grpSp>
        <p:nvGrpSpPr>
          <p:cNvPr id="2" name="Group 30"/>
          <p:cNvGrpSpPr>
            <a:grpSpLocks/>
          </p:cNvGrpSpPr>
          <p:nvPr/>
        </p:nvGrpSpPr>
        <p:grpSpPr bwMode="auto">
          <a:xfrm>
            <a:off x="1942942" y="4762500"/>
            <a:ext cx="3395663" cy="901700"/>
            <a:chOff x="165" y="2974"/>
            <a:chExt cx="2139" cy="568"/>
          </a:xfrm>
        </p:grpSpPr>
        <p:sp>
          <p:nvSpPr>
            <p:cNvPr id="22555" name="Text Box 13"/>
            <p:cNvSpPr txBox="1">
              <a:spLocks noChangeArrowheads="1"/>
            </p:cNvSpPr>
            <p:nvPr/>
          </p:nvSpPr>
          <p:spPr bwMode="auto">
            <a:xfrm>
              <a:off x="165" y="2974"/>
              <a:ext cx="10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ahoma" panose="020B0604030504040204" pitchFamily="34" charset="0"/>
                </a:rPr>
                <a:t>FUNCTION</a:t>
              </a:r>
            </a:p>
          </p:txBody>
        </p:sp>
        <p:sp>
          <p:nvSpPr>
            <p:cNvPr id="22556" name="AutoShape 18"/>
            <p:cNvSpPr>
              <a:spLocks noChangeArrowheads="1"/>
            </p:cNvSpPr>
            <p:nvPr/>
          </p:nvSpPr>
          <p:spPr bwMode="auto">
            <a:xfrm rot="1821838" flipH="1" flipV="1">
              <a:off x="1113" y="3369"/>
              <a:ext cx="1191" cy="173"/>
            </a:xfrm>
            <a:prstGeom prst="rightArrow">
              <a:avLst>
                <a:gd name="adj1" fmla="val 37635"/>
                <a:gd name="adj2" fmla="val 140625"/>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grpSp>
      <p:grpSp>
        <p:nvGrpSpPr>
          <p:cNvPr id="3" name="Group 28"/>
          <p:cNvGrpSpPr>
            <a:grpSpLocks/>
          </p:cNvGrpSpPr>
          <p:nvPr/>
        </p:nvGrpSpPr>
        <p:grpSpPr bwMode="auto">
          <a:xfrm>
            <a:off x="6477000" y="5070479"/>
            <a:ext cx="3798888" cy="830263"/>
            <a:chOff x="3120" y="3194"/>
            <a:chExt cx="2393" cy="523"/>
          </a:xfrm>
        </p:grpSpPr>
        <p:sp>
          <p:nvSpPr>
            <p:cNvPr id="22553" name="AutoShape 19"/>
            <p:cNvSpPr>
              <a:spLocks noChangeArrowheads="1"/>
            </p:cNvSpPr>
            <p:nvPr/>
          </p:nvSpPr>
          <p:spPr bwMode="auto">
            <a:xfrm>
              <a:off x="3120" y="3360"/>
              <a:ext cx="1008" cy="115"/>
            </a:xfrm>
            <a:prstGeom prst="rightArrow">
              <a:avLst>
                <a:gd name="adj1" fmla="val 43333"/>
                <a:gd name="adj2" fmla="val 225000"/>
              </a:avLst>
            </a:prstGeom>
            <a:solidFill>
              <a:schemeClr val="bg1"/>
            </a:solidFill>
            <a:ln w="9525">
              <a:no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54" name="Text Box 20"/>
            <p:cNvSpPr txBox="1">
              <a:spLocks noChangeArrowheads="1"/>
            </p:cNvSpPr>
            <p:nvPr/>
          </p:nvSpPr>
          <p:spPr bwMode="auto">
            <a:xfrm>
              <a:off x="4223" y="3194"/>
              <a:ext cx="1290"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ahoma" panose="020B0604030504040204" pitchFamily="34" charset="0"/>
                </a:rPr>
                <a:t>MICROARRAY</a:t>
              </a:r>
              <a:br>
                <a:rPr lang="en-US" altLang="en-US" dirty="0">
                  <a:latin typeface="Tahoma" panose="020B0604030504040204" pitchFamily="34" charset="0"/>
                </a:rPr>
              </a:br>
              <a:r>
                <a:rPr lang="en-US" altLang="en-US" dirty="0">
                  <a:latin typeface="Tahoma" panose="020B0604030504040204" pitchFamily="34" charset="0"/>
                </a:rPr>
                <a:t>PROFILE</a:t>
              </a:r>
            </a:p>
          </p:txBody>
        </p:sp>
      </p:grpSp>
      <p:grpSp>
        <p:nvGrpSpPr>
          <p:cNvPr id="4" name="Group 27"/>
          <p:cNvGrpSpPr>
            <a:grpSpLocks/>
          </p:cNvGrpSpPr>
          <p:nvPr/>
        </p:nvGrpSpPr>
        <p:grpSpPr bwMode="auto">
          <a:xfrm>
            <a:off x="6457957" y="4191005"/>
            <a:ext cx="5264157" cy="1200151"/>
            <a:chOff x="3108" y="2640"/>
            <a:chExt cx="3316" cy="756"/>
          </a:xfrm>
        </p:grpSpPr>
        <p:sp>
          <p:nvSpPr>
            <p:cNvPr id="22551" name="AutoShape 21"/>
            <p:cNvSpPr>
              <a:spLocks noChangeArrowheads="1"/>
            </p:cNvSpPr>
            <p:nvPr/>
          </p:nvSpPr>
          <p:spPr bwMode="auto">
            <a:xfrm rot="21068199">
              <a:off x="3108" y="2999"/>
              <a:ext cx="1206" cy="118"/>
            </a:xfrm>
            <a:prstGeom prst="rightArrow">
              <a:avLst>
                <a:gd name="adj1" fmla="val 43333"/>
                <a:gd name="adj2" fmla="val 253125"/>
              </a:avLst>
            </a:prstGeom>
            <a:solidFill>
              <a:schemeClr val="bg1"/>
            </a:solidFill>
            <a:ln w="9525">
              <a:no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52" name="Text Box 22"/>
            <p:cNvSpPr txBox="1">
              <a:spLocks noChangeArrowheads="1"/>
            </p:cNvSpPr>
            <p:nvPr/>
          </p:nvSpPr>
          <p:spPr bwMode="auto">
            <a:xfrm>
              <a:off x="4416" y="2640"/>
              <a:ext cx="2008"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ahoma" panose="020B0604030504040204" pitchFamily="34" charset="0"/>
                </a:rPr>
                <a:t>CYTOGENETICS, FISH</a:t>
              </a:r>
            </a:p>
            <a:p>
              <a:r>
                <a:rPr lang="en-US" altLang="en-US" dirty="0">
                  <a:latin typeface="Tahoma" panose="020B0604030504040204" pitchFamily="34" charset="0"/>
                </a:rPr>
                <a:t>SEQUENCING</a:t>
              </a:r>
            </a:p>
            <a:p>
              <a:endParaRPr lang="en-US" altLang="en-US" dirty="0">
                <a:latin typeface="Tahoma" panose="020B0604030504040204" pitchFamily="34" charset="0"/>
              </a:endParaRPr>
            </a:p>
          </p:txBody>
        </p:sp>
      </p:grpSp>
      <p:grpSp>
        <p:nvGrpSpPr>
          <p:cNvPr id="5" name="Group 29"/>
          <p:cNvGrpSpPr>
            <a:grpSpLocks/>
          </p:cNvGrpSpPr>
          <p:nvPr/>
        </p:nvGrpSpPr>
        <p:grpSpPr bwMode="auto">
          <a:xfrm>
            <a:off x="1027771" y="5674537"/>
            <a:ext cx="4203701" cy="1200151"/>
            <a:chOff x="-78" y="3767"/>
            <a:chExt cx="2648" cy="756"/>
          </a:xfrm>
        </p:grpSpPr>
        <p:sp>
          <p:nvSpPr>
            <p:cNvPr id="22549" name="AutoShape 23"/>
            <p:cNvSpPr>
              <a:spLocks noChangeArrowheads="1"/>
            </p:cNvSpPr>
            <p:nvPr/>
          </p:nvSpPr>
          <p:spPr bwMode="auto">
            <a:xfrm rot="20610610" flipH="1" flipV="1">
              <a:off x="2061" y="4039"/>
              <a:ext cx="509" cy="139"/>
            </a:xfrm>
            <a:prstGeom prst="rightArrow">
              <a:avLst>
                <a:gd name="adj1" fmla="val 43333"/>
                <a:gd name="adj2" fmla="val 118973"/>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latin typeface="Tahoma" panose="020B0604030504040204" pitchFamily="34" charset="0"/>
              </a:endParaRPr>
            </a:p>
          </p:txBody>
        </p:sp>
        <p:sp>
          <p:nvSpPr>
            <p:cNvPr id="22550" name="Text Box 24"/>
            <p:cNvSpPr txBox="1">
              <a:spLocks noChangeArrowheads="1"/>
            </p:cNvSpPr>
            <p:nvPr/>
          </p:nvSpPr>
          <p:spPr bwMode="auto">
            <a:xfrm>
              <a:off x="-78" y="3767"/>
              <a:ext cx="2470" cy="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dirty="0">
                  <a:latin typeface="Tahoma" panose="020B0604030504040204" pitchFamily="34" charset="0"/>
                </a:rPr>
                <a:t>FLOW CYTOMETRY</a:t>
              </a:r>
            </a:p>
            <a:p>
              <a:r>
                <a:rPr lang="en-US" altLang="en-US" dirty="0">
                  <a:latin typeface="Tahoma" panose="020B0604030504040204" pitchFamily="34" charset="0"/>
                </a:rPr>
                <a:t>MORPHOLOGY</a:t>
              </a:r>
            </a:p>
            <a:p>
              <a:r>
                <a:rPr lang="en-US" altLang="en-US" dirty="0">
                  <a:latin typeface="Tahoma" panose="020B0604030504040204" pitchFamily="34" charset="0"/>
                </a:rPr>
                <a:t>IMMUNOHISTOCHEMISTRY</a:t>
              </a:r>
            </a:p>
          </p:txBody>
        </p:sp>
      </p:grpSp>
    </p:spTree>
    <p:extLst>
      <p:ext uri="{BB962C8B-B14F-4D97-AF65-F5344CB8AC3E}">
        <p14:creationId xmlns:p14="http://schemas.microsoft.com/office/powerpoint/2010/main" val="1023427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8229600" cy="838200"/>
          </a:xfrm>
        </p:spPr>
        <p:txBody>
          <a:bodyPr/>
          <a:lstStyle/>
          <a:p>
            <a:r>
              <a:rPr lang="en-US" sz="4000" dirty="0"/>
              <a:t>Why do we need to identify different types of myeloid neoplasms? </a:t>
            </a:r>
          </a:p>
        </p:txBody>
      </p:sp>
      <p:sp>
        <p:nvSpPr>
          <p:cNvPr id="3" name="Content Placeholder 2"/>
          <p:cNvSpPr>
            <a:spLocks noGrp="1"/>
          </p:cNvSpPr>
          <p:nvPr>
            <p:ph idx="1"/>
          </p:nvPr>
        </p:nvSpPr>
        <p:spPr>
          <a:xfrm>
            <a:off x="152400" y="1371600"/>
            <a:ext cx="6400800" cy="4648200"/>
          </a:xfrm>
        </p:spPr>
        <p:txBody>
          <a:bodyPr/>
          <a:lstStyle/>
          <a:p>
            <a:r>
              <a:rPr lang="en-US" dirty="0"/>
              <a:t>Alert clinician to expected clinical problems that will arise during disease course</a:t>
            </a:r>
          </a:p>
          <a:p>
            <a:r>
              <a:rPr lang="en-US" dirty="0"/>
              <a:t>Predict patterns of disease progression</a:t>
            </a:r>
          </a:p>
          <a:p>
            <a:r>
              <a:rPr lang="en-US" dirty="0"/>
              <a:t>Identify therapeutic responsiveness</a:t>
            </a:r>
          </a:p>
          <a:p>
            <a:pPr lvl="1"/>
            <a:r>
              <a:rPr lang="en-US" dirty="0"/>
              <a:t>Responsiveness to ‘generic’ therapies</a:t>
            </a:r>
          </a:p>
          <a:p>
            <a:pPr lvl="1"/>
            <a:r>
              <a:rPr lang="en-US" dirty="0"/>
              <a:t>Sensitivity to specific targeted therapies</a:t>
            </a:r>
          </a:p>
          <a:p>
            <a:r>
              <a:rPr lang="en-US" dirty="0"/>
              <a:t>Predict patient survival</a:t>
            </a:r>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69" b="9091"/>
          <a:stretch/>
        </p:blipFill>
        <p:spPr bwMode="auto">
          <a:xfrm>
            <a:off x="6553201" y="1295400"/>
            <a:ext cx="5626768" cy="279026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5" name="Picture 4"/>
          <p:cNvPicPr>
            <a:picLocks noChangeAspect="1"/>
          </p:cNvPicPr>
          <p:nvPr/>
        </p:nvPicPr>
        <p:blipFill rotWithShape="1">
          <a:blip r:embed="rId3"/>
          <a:srcRect l="4348" r="-1" b="14044"/>
          <a:stretch/>
        </p:blipFill>
        <p:spPr>
          <a:xfrm>
            <a:off x="6781800" y="4085665"/>
            <a:ext cx="1676400" cy="2619936"/>
          </a:xfrm>
          <a:prstGeom prst="rect">
            <a:avLst/>
          </a:prstGeom>
          <a:blipFill dpi="0" rotWithShape="1">
            <a:blip r:embed="rId4">
              <a:alphaModFix amt="0"/>
            </a:blip>
            <a:srcRect/>
            <a:tile tx="0" ty="0" sx="100000" sy="100000" flip="none" algn="tl"/>
          </a:blipFill>
        </p:spPr>
      </p:pic>
      <p:sp>
        <p:nvSpPr>
          <p:cNvPr id="6" name="Rectangle 5"/>
          <p:cNvSpPr/>
          <p:nvPr/>
        </p:nvSpPr>
        <p:spPr>
          <a:xfrm>
            <a:off x="7091611" y="4085664"/>
            <a:ext cx="1295401" cy="9435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525000" y="1524000"/>
            <a:ext cx="1752600" cy="646331"/>
          </a:xfrm>
          <a:prstGeom prst="rect">
            <a:avLst/>
          </a:prstGeom>
          <a:noFill/>
        </p:spPr>
        <p:txBody>
          <a:bodyPr wrap="square" rtlCol="0">
            <a:spAutoFit/>
          </a:bodyPr>
          <a:lstStyle/>
          <a:p>
            <a:r>
              <a:rPr lang="en-US" dirty="0">
                <a:latin typeface="+mn-lt"/>
              </a:rPr>
              <a:t>Overall survival of MPN entities</a:t>
            </a:r>
          </a:p>
        </p:txBody>
      </p:sp>
      <p:sp>
        <p:nvSpPr>
          <p:cNvPr id="8" name="TextBox 7"/>
          <p:cNvSpPr txBox="1"/>
          <p:nvPr/>
        </p:nvSpPr>
        <p:spPr>
          <a:xfrm>
            <a:off x="8953500" y="4396999"/>
            <a:ext cx="1752600" cy="923330"/>
          </a:xfrm>
          <a:prstGeom prst="rect">
            <a:avLst/>
          </a:prstGeom>
          <a:noFill/>
        </p:spPr>
        <p:txBody>
          <a:bodyPr wrap="square" rtlCol="0">
            <a:spAutoFit/>
          </a:bodyPr>
          <a:lstStyle/>
          <a:p>
            <a:r>
              <a:rPr lang="en-US" dirty="0">
                <a:latin typeface="+mn-lt"/>
              </a:rPr>
              <a:t>Overall survival of aggressive AML entities</a:t>
            </a:r>
          </a:p>
        </p:txBody>
      </p:sp>
    </p:spTree>
    <p:extLst>
      <p:ext uri="{BB962C8B-B14F-4D97-AF65-F5344CB8AC3E}">
        <p14:creationId xmlns:p14="http://schemas.microsoft.com/office/powerpoint/2010/main" val="3185918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6104569" cy="3415940"/>
          </a:xfrm>
          <a:prstGeom prst="rect">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defTabSz="457200" fontAlgn="auto">
              <a:spcBef>
                <a:spcPts val="0"/>
              </a:spcBef>
              <a:spcAft>
                <a:spcPts val="0"/>
              </a:spcAft>
            </a:pPr>
            <a:r>
              <a:rPr lang="en-US" sz="2000" dirty="0">
                <a:solidFill>
                  <a:prstClr val="white"/>
                </a:solidFill>
                <a:latin typeface="Calibri"/>
              </a:rPr>
              <a:t>Ineffective hematopoiesis</a:t>
            </a:r>
          </a:p>
          <a:p>
            <a:pPr defTabSz="457200" fontAlgn="auto">
              <a:spcBef>
                <a:spcPts val="0"/>
              </a:spcBef>
              <a:spcAft>
                <a:spcPts val="0"/>
              </a:spcAft>
            </a:pPr>
            <a:r>
              <a:rPr lang="en-US" sz="2000" dirty="0">
                <a:solidFill>
                  <a:prstClr val="white"/>
                </a:solidFill>
                <a:latin typeface="Calibri"/>
              </a:rPr>
              <a:t>Intact maturation</a:t>
            </a:r>
          </a:p>
        </p:txBody>
      </p:sp>
      <p:sp>
        <p:nvSpPr>
          <p:cNvPr id="5" name="Rectangle 4"/>
          <p:cNvSpPr/>
          <p:nvPr/>
        </p:nvSpPr>
        <p:spPr>
          <a:xfrm>
            <a:off x="6094494" y="1"/>
            <a:ext cx="6078418" cy="3415939"/>
          </a:xfrm>
          <a:prstGeom prst="rect">
            <a:avLst/>
          </a:prstGeom>
          <a:solidFill>
            <a:srgbClr val="3366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algn="r" defTabSz="457200" fontAlgn="auto">
              <a:spcBef>
                <a:spcPts val="0"/>
              </a:spcBef>
              <a:spcAft>
                <a:spcPts val="0"/>
              </a:spcAft>
            </a:pPr>
            <a:r>
              <a:rPr lang="en-US" sz="2000" dirty="0">
                <a:solidFill>
                  <a:prstClr val="white"/>
                </a:solidFill>
                <a:latin typeface="Calibri"/>
              </a:rPr>
              <a:t>Effective hematopoiesis</a:t>
            </a:r>
          </a:p>
          <a:p>
            <a:pPr algn="r" defTabSz="457200" fontAlgn="auto">
              <a:spcBef>
                <a:spcPts val="0"/>
              </a:spcBef>
              <a:spcAft>
                <a:spcPts val="0"/>
              </a:spcAft>
            </a:pPr>
            <a:r>
              <a:rPr lang="en-US" sz="2000" dirty="0">
                <a:solidFill>
                  <a:prstClr val="white"/>
                </a:solidFill>
                <a:latin typeface="Calibri"/>
              </a:rPr>
              <a:t>Intact maturation</a:t>
            </a:r>
          </a:p>
        </p:txBody>
      </p:sp>
      <p:sp>
        <p:nvSpPr>
          <p:cNvPr id="8" name="Oval 7"/>
          <p:cNvSpPr/>
          <p:nvPr/>
        </p:nvSpPr>
        <p:spPr>
          <a:xfrm>
            <a:off x="990600" y="771600"/>
            <a:ext cx="6912398" cy="2338914"/>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black"/>
              </a:solidFill>
              <a:latin typeface="Calibri"/>
            </a:endParaRPr>
          </a:p>
        </p:txBody>
      </p:sp>
      <p:sp>
        <p:nvSpPr>
          <p:cNvPr id="9" name="Oval 8"/>
          <p:cNvSpPr/>
          <p:nvPr/>
        </p:nvSpPr>
        <p:spPr>
          <a:xfrm>
            <a:off x="4269914" y="771601"/>
            <a:ext cx="6855286" cy="2338914"/>
          </a:xfrm>
          <a:prstGeom prst="ellipse">
            <a:avLst/>
          </a:prstGeom>
          <a:gradFill flip="none" rotWithShape="1">
            <a:gsLst>
              <a:gs pos="100000">
                <a:schemeClr val="tx1">
                  <a:alpha val="62000"/>
                </a:schemeClr>
              </a:gs>
              <a:gs pos="0">
                <a:srgbClr val="FFFFFF"/>
              </a:gs>
            </a:gsLst>
            <a:lin ang="0" scaled="1"/>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 name="TextBox 12"/>
          <p:cNvSpPr txBox="1"/>
          <p:nvPr/>
        </p:nvSpPr>
        <p:spPr>
          <a:xfrm>
            <a:off x="4572914" y="1397327"/>
            <a:ext cx="3185262"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MDS/MPN</a:t>
            </a:r>
          </a:p>
        </p:txBody>
      </p:sp>
      <p:sp>
        <p:nvSpPr>
          <p:cNvPr id="14" name="TextBox 13"/>
          <p:cNvSpPr txBox="1"/>
          <p:nvPr/>
        </p:nvSpPr>
        <p:spPr>
          <a:xfrm>
            <a:off x="2548053" y="1371600"/>
            <a:ext cx="1520969"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MDS</a:t>
            </a:r>
          </a:p>
        </p:txBody>
      </p:sp>
      <p:sp>
        <p:nvSpPr>
          <p:cNvPr id="15" name="TextBox 14"/>
          <p:cNvSpPr txBox="1"/>
          <p:nvPr/>
        </p:nvSpPr>
        <p:spPr>
          <a:xfrm>
            <a:off x="7975021" y="1371600"/>
            <a:ext cx="1581495"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MPN</a:t>
            </a:r>
          </a:p>
        </p:txBody>
      </p:sp>
      <p:sp>
        <p:nvSpPr>
          <p:cNvPr id="2" name="TextBox 1"/>
          <p:cNvSpPr txBox="1"/>
          <p:nvPr/>
        </p:nvSpPr>
        <p:spPr>
          <a:xfrm>
            <a:off x="609600" y="3804258"/>
            <a:ext cx="4309584" cy="1815882"/>
          </a:xfrm>
          <a:prstGeom prst="rect">
            <a:avLst/>
          </a:prstGeom>
          <a:noFill/>
        </p:spPr>
        <p:txBody>
          <a:bodyPr wrap="square" rtlCol="0">
            <a:spAutoFit/>
          </a:bodyPr>
          <a:lstStyle/>
          <a:p>
            <a:pPr marL="342900" indent="-342900">
              <a:buFont typeface="Wingdings" charset="2"/>
              <a:buChar char="§"/>
            </a:pPr>
            <a:r>
              <a:rPr lang="en-US" sz="2800" i="1" dirty="0" err="1">
                <a:latin typeface="+mn-lt"/>
              </a:rPr>
              <a:t>Cytopenias</a:t>
            </a:r>
            <a:endParaRPr lang="en-US" sz="2800" i="1" dirty="0">
              <a:latin typeface="+mn-lt"/>
            </a:endParaRPr>
          </a:p>
          <a:p>
            <a:pPr marL="342900" indent="-342900">
              <a:buFont typeface="Wingdings" charset="2"/>
              <a:buChar char="§"/>
            </a:pPr>
            <a:r>
              <a:rPr lang="en-US" sz="2800" i="1" dirty="0">
                <a:latin typeface="+mn-lt"/>
              </a:rPr>
              <a:t>Dysplastic morphology</a:t>
            </a:r>
          </a:p>
          <a:p>
            <a:pPr marL="342900" indent="-342900">
              <a:buFont typeface="Wingdings" charset="2"/>
              <a:buChar char="§"/>
            </a:pPr>
            <a:r>
              <a:rPr lang="en-US" sz="2800" i="1" dirty="0">
                <a:latin typeface="+mn-lt"/>
              </a:rPr>
              <a:t>Altered cell function</a:t>
            </a:r>
          </a:p>
          <a:p>
            <a:pPr marL="342900" indent="-342900">
              <a:buFont typeface="Wingdings" charset="2"/>
              <a:buChar char="§"/>
            </a:pPr>
            <a:r>
              <a:rPr lang="en-US" sz="2800" i="1" dirty="0">
                <a:latin typeface="+mn-lt"/>
              </a:rPr>
              <a:t>No </a:t>
            </a:r>
            <a:r>
              <a:rPr lang="en-US" sz="2800" i="1" dirty="0" err="1">
                <a:latin typeface="+mn-lt"/>
              </a:rPr>
              <a:t>organomegaly</a:t>
            </a:r>
            <a:endParaRPr lang="en-US" sz="2800" i="1" dirty="0">
              <a:latin typeface="+mn-lt"/>
            </a:endParaRPr>
          </a:p>
        </p:txBody>
      </p:sp>
      <p:sp>
        <p:nvSpPr>
          <p:cNvPr id="27" name="TextBox 26"/>
          <p:cNvSpPr txBox="1"/>
          <p:nvPr/>
        </p:nvSpPr>
        <p:spPr>
          <a:xfrm>
            <a:off x="6192512" y="3804258"/>
            <a:ext cx="5189091" cy="1815882"/>
          </a:xfrm>
          <a:prstGeom prst="rect">
            <a:avLst/>
          </a:prstGeom>
          <a:noFill/>
        </p:spPr>
        <p:txBody>
          <a:bodyPr wrap="square" rtlCol="0">
            <a:spAutoFit/>
          </a:bodyPr>
          <a:lstStyle/>
          <a:p>
            <a:pPr marL="342900" indent="-342900">
              <a:buFont typeface="Wingdings" charset="2"/>
              <a:buChar char="§"/>
            </a:pPr>
            <a:r>
              <a:rPr lang="en-US" sz="2800" i="1" dirty="0">
                <a:latin typeface="+mn-lt"/>
              </a:rPr>
              <a:t>Elevated counts</a:t>
            </a:r>
          </a:p>
          <a:p>
            <a:pPr marL="342900" indent="-342900">
              <a:buFont typeface="Wingdings" charset="2"/>
              <a:buChar char="§"/>
            </a:pPr>
            <a:r>
              <a:rPr lang="en-US" sz="2800" i="1" dirty="0">
                <a:latin typeface="+mn-lt"/>
              </a:rPr>
              <a:t>Non-dysplastic morphology</a:t>
            </a:r>
          </a:p>
          <a:p>
            <a:pPr marL="342900" indent="-342900">
              <a:buFont typeface="Wingdings" charset="2"/>
              <a:buChar char="§"/>
            </a:pPr>
            <a:r>
              <a:rPr lang="en-US" sz="2800" i="1" dirty="0">
                <a:latin typeface="+mn-lt"/>
              </a:rPr>
              <a:t>Normal cell function</a:t>
            </a:r>
          </a:p>
          <a:p>
            <a:pPr marL="342900" indent="-342900">
              <a:buFont typeface="Wingdings" charset="2"/>
              <a:buChar char="§"/>
            </a:pPr>
            <a:r>
              <a:rPr lang="en-US" sz="2800" i="1" dirty="0">
                <a:latin typeface="+mn-lt"/>
              </a:rPr>
              <a:t>Often splenomegaly</a:t>
            </a:r>
          </a:p>
        </p:txBody>
      </p:sp>
    </p:spTree>
    <p:extLst>
      <p:ext uri="{BB962C8B-B14F-4D97-AF65-F5344CB8AC3E}">
        <p14:creationId xmlns:p14="http://schemas.microsoft.com/office/powerpoint/2010/main" val="665151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6104569" cy="3415940"/>
          </a:xfrm>
          <a:prstGeom prst="rect">
            <a:avLst/>
          </a:prstGeom>
          <a:solidFill>
            <a:srgbClr val="0000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defTabSz="457200" fontAlgn="auto">
              <a:spcBef>
                <a:spcPts val="0"/>
              </a:spcBef>
              <a:spcAft>
                <a:spcPts val="0"/>
              </a:spcAft>
            </a:pPr>
            <a:r>
              <a:rPr lang="en-US" sz="2000" dirty="0">
                <a:solidFill>
                  <a:prstClr val="white"/>
                </a:solidFill>
                <a:latin typeface="Calibri"/>
              </a:rPr>
              <a:t>Ineffective hematopoiesis</a:t>
            </a:r>
          </a:p>
          <a:p>
            <a:pPr defTabSz="457200" fontAlgn="auto">
              <a:spcBef>
                <a:spcPts val="0"/>
              </a:spcBef>
              <a:spcAft>
                <a:spcPts val="0"/>
              </a:spcAft>
            </a:pPr>
            <a:r>
              <a:rPr lang="en-US" sz="2000" dirty="0">
                <a:solidFill>
                  <a:prstClr val="white"/>
                </a:solidFill>
                <a:latin typeface="Calibri"/>
              </a:rPr>
              <a:t>Intact maturation</a:t>
            </a:r>
          </a:p>
        </p:txBody>
      </p:sp>
      <p:sp>
        <p:nvSpPr>
          <p:cNvPr id="5" name="Rectangle 4"/>
          <p:cNvSpPr/>
          <p:nvPr/>
        </p:nvSpPr>
        <p:spPr>
          <a:xfrm>
            <a:off x="6058937" y="0"/>
            <a:ext cx="6097506" cy="3415939"/>
          </a:xfrm>
          <a:prstGeom prst="rect">
            <a:avLst/>
          </a:prstGeom>
          <a:solidFill>
            <a:srgbClr val="3366FF"/>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algn="r" defTabSz="457200" fontAlgn="auto">
              <a:spcBef>
                <a:spcPts val="0"/>
              </a:spcBef>
              <a:spcAft>
                <a:spcPts val="0"/>
              </a:spcAft>
            </a:pPr>
            <a:r>
              <a:rPr lang="en-US" sz="2000" dirty="0">
                <a:solidFill>
                  <a:prstClr val="white"/>
                </a:solidFill>
                <a:latin typeface="Calibri"/>
              </a:rPr>
              <a:t>Effective hematopoiesis</a:t>
            </a:r>
          </a:p>
          <a:p>
            <a:pPr algn="r" defTabSz="457200" fontAlgn="auto">
              <a:spcBef>
                <a:spcPts val="0"/>
              </a:spcBef>
              <a:spcAft>
                <a:spcPts val="0"/>
              </a:spcAft>
            </a:pPr>
            <a:r>
              <a:rPr lang="en-US" sz="2000" dirty="0">
                <a:solidFill>
                  <a:prstClr val="white"/>
                </a:solidFill>
                <a:latin typeface="Calibri"/>
              </a:rPr>
              <a:t>Intact maturation</a:t>
            </a:r>
          </a:p>
        </p:txBody>
      </p:sp>
      <p:sp>
        <p:nvSpPr>
          <p:cNvPr id="6" name="Rectangle 5"/>
          <p:cNvSpPr/>
          <p:nvPr/>
        </p:nvSpPr>
        <p:spPr>
          <a:xfrm>
            <a:off x="6094494" y="3415940"/>
            <a:ext cx="6097506" cy="3442061"/>
          </a:xfrm>
          <a:prstGeom prst="rect">
            <a:avLst/>
          </a:prstGeom>
          <a:solidFill>
            <a:schemeClr val="tx1">
              <a:lumMod val="65000"/>
              <a:lumOff val="3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algn="r" defTabSz="457200" fontAlgn="auto">
              <a:spcBef>
                <a:spcPts val="0"/>
              </a:spcBef>
              <a:spcAft>
                <a:spcPts val="0"/>
              </a:spcAft>
            </a:pPr>
            <a:r>
              <a:rPr lang="en-US" sz="2000" dirty="0">
                <a:solidFill>
                  <a:prstClr val="white"/>
                </a:solidFill>
                <a:latin typeface="Calibri"/>
              </a:rPr>
              <a:t>Arrested maturation</a:t>
            </a:r>
          </a:p>
          <a:p>
            <a:pPr algn="r" defTabSz="457200" fontAlgn="auto">
              <a:spcBef>
                <a:spcPts val="0"/>
              </a:spcBef>
              <a:spcAft>
                <a:spcPts val="0"/>
              </a:spcAft>
            </a:pPr>
            <a:r>
              <a:rPr lang="en-US" sz="2000" dirty="0">
                <a:solidFill>
                  <a:prstClr val="white"/>
                </a:solidFill>
                <a:latin typeface="Calibri"/>
              </a:rPr>
              <a:t>Lymphoid lineage</a:t>
            </a:r>
          </a:p>
        </p:txBody>
      </p:sp>
      <p:sp>
        <p:nvSpPr>
          <p:cNvPr id="7" name="Rectangle 6"/>
          <p:cNvSpPr/>
          <p:nvPr/>
        </p:nvSpPr>
        <p:spPr>
          <a:xfrm>
            <a:off x="1" y="3415940"/>
            <a:ext cx="6094494" cy="3442061"/>
          </a:xfrm>
          <a:prstGeom prst="rect">
            <a:avLst/>
          </a:prstGeom>
          <a:solidFill>
            <a:schemeClr val="tx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t"/>
          <a:lstStyle/>
          <a:p>
            <a:pPr defTabSz="457200" fontAlgn="auto">
              <a:spcBef>
                <a:spcPts val="0"/>
              </a:spcBef>
              <a:spcAft>
                <a:spcPts val="0"/>
              </a:spcAft>
            </a:pPr>
            <a:r>
              <a:rPr lang="en-US" sz="2000" dirty="0">
                <a:solidFill>
                  <a:prstClr val="white"/>
                </a:solidFill>
                <a:latin typeface="Calibri"/>
              </a:rPr>
              <a:t>Arrested maturation</a:t>
            </a:r>
          </a:p>
          <a:p>
            <a:pPr defTabSz="457200" fontAlgn="auto">
              <a:spcBef>
                <a:spcPts val="0"/>
              </a:spcBef>
              <a:spcAft>
                <a:spcPts val="0"/>
              </a:spcAft>
            </a:pPr>
            <a:r>
              <a:rPr lang="en-US" sz="2000" dirty="0">
                <a:solidFill>
                  <a:prstClr val="white"/>
                </a:solidFill>
                <a:latin typeface="Calibri"/>
              </a:rPr>
              <a:t>Myeloid lineage</a:t>
            </a:r>
          </a:p>
        </p:txBody>
      </p:sp>
      <p:sp>
        <p:nvSpPr>
          <p:cNvPr id="8" name="Oval 7"/>
          <p:cNvSpPr/>
          <p:nvPr/>
        </p:nvSpPr>
        <p:spPr>
          <a:xfrm>
            <a:off x="838200" y="771600"/>
            <a:ext cx="7064798" cy="2338914"/>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dirty="0">
              <a:solidFill>
                <a:prstClr val="black"/>
              </a:solidFill>
              <a:latin typeface="Calibri"/>
            </a:endParaRPr>
          </a:p>
        </p:txBody>
      </p:sp>
      <p:sp>
        <p:nvSpPr>
          <p:cNvPr id="9" name="Oval 8"/>
          <p:cNvSpPr/>
          <p:nvPr/>
        </p:nvSpPr>
        <p:spPr>
          <a:xfrm>
            <a:off x="4269914" y="771601"/>
            <a:ext cx="7236286" cy="2338914"/>
          </a:xfrm>
          <a:prstGeom prst="ellipse">
            <a:avLst/>
          </a:prstGeom>
          <a:gradFill flip="none" rotWithShape="1">
            <a:gsLst>
              <a:gs pos="100000">
                <a:schemeClr val="tx1">
                  <a:alpha val="62000"/>
                </a:schemeClr>
              </a:gs>
              <a:gs pos="0">
                <a:srgbClr val="FFFFFF"/>
              </a:gs>
            </a:gsLst>
            <a:lin ang="0" scaled="1"/>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1" name="Oval 10"/>
          <p:cNvSpPr/>
          <p:nvPr/>
        </p:nvSpPr>
        <p:spPr>
          <a:xfrm>
            <a:off x="838200" y="4179189"/>
            <a:ext cx="7136820" cy="2338914"/>
          </a:xfrm>
          <a:prstGeom prst="ellipse">
            <a:avLst/>
          </a:prstGeom>
          <a:solidFill>
            <a:srgbClr val="FFFFFF"/>
          </a:solid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2" name="Oval 11"/>
          <p:cNvSpPr/>
          <p:nvPr/>
        </p:nvSpPr>
        <p:spPr>
          <a:xfrm>
            <a:off x="4341936" y="4179190"/>
            <a:ext cx="7164264" cy="2338914"/>
          </a:xfrm>
          <a:prstGeom prst="ellipse">
            <a:avLst/>
          </a:prstGeom>
          <a:gradFill flip="none" rotWithShape="1">
            <a:gsLst>
              <a:gs pos="100000">
                <a:schemeClr val="tx1">
                  <a:alpha val="62000"/>
                </a:schemeClr>
              </a:gs>
              <a:gs pos="0">
                <a:srgbClr val="FFFFFF"/>
              </a:gs>
            </a:gsLst>
            <a:lin ang="0" scaled="1"/>
            <a:tileRect/>
          </a:gra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3" name="TextBox 12"/>
          <p:cNvSpPr txBox="1"/>
          <p:nvPr/>
        </p:nvSpPr>
        <p:spPr>
          <a:xfrm>
            <a:off x="4572914" y="1397327"/>
            <a:ext cx="3185262"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MDS/MPN</a:t>
            </a:r>
          </a:p>
        </p:txBody>
      </p:sp>
      <p:sp>
        <p:nvSpPr>
          <p:cNvPr id="14" name="TextBox 13"/>
          <p:cNvSpPr txBox="1"/>
          <p:nvPr/>
        </p:nvSpPr>
        <p:spPr>
          <a:xfrm>
            <a:off x="2548053" y="1456725"/>
            <a:ext cx="1520969"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MDS</a:t>
            </a:r>
          </a:p>
        </p:txBody>
      </p:sp>
      <p:sp>
        <p:nvSpPr>
          <p:cNvPr id="15" name="TextBox 14"/>
          <p:cNvSpPr txBox="1"/>
          <p:nvPr/>
        </p:nvSpPr>
        <p:spPr>
          <a:xfrm>
            <a:off x="7975021" y="1362670"/>
            <a:ext cx="1581495"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MPN</a:t>
            </a:r>
          </a:p>
        </p:txBody>
      </p:sp>
      <p:sp>
        <p:nvSpPr>
          <p:cNvPr id="16" name="TextBox 15"/>
          <p:cNvSpPr txBox="1"/>
          <p:nvPr/>
        </p:nvSpPr>
        <p:spPr>
          <a:xfrm>
            <a:off x="2710969" y="4803916"/>
            <a:ext cx="1468559"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AML</a:t>
            </a:r>
          </a:p>
        </p:txBody>
      </p:sp>
      <p:sp>
        <p:nvSpPr>
          <p:cNvPr id="17" name="TextBox 16"/>
          <p:cNvSpPr txBox="1"/>
          <p:nvPr/>
        </p:nvSpPr>
        <p:spPr>
          <a:xfrm>
            <a:off x="7974031" y="4452601"/>
            <a:ext cx="1582484" cy="1569660"/>
          </a:xfrm>
          <a:prstGeom prst="rect">
            <a:avLst/>
          </a:prstGeom>
          <a:noFill/>
        </p:spPr>
        <p:txBody>
          <a:bodyPr wrap="none" rtlCol="0">
            <a:spAutoFit/>
          </a:bodyPr>
          <a:lstStyle/>
          <a:p>
            <a:pPr defTabSz="457200" fontAlgn="auto">
              <a:spcBef>
                <a:spcPts val="0"/>
              </a:spcBef>
              <a:spcAft>
                <a:spcPts val="0"/>
              </a:spcAft>
            </a:pPr>
            <a:r>
              <a:rPr lang="en-US" sz="4800" dirty="0">
                <a:solidFill>
                  <a:prstClr val="black"/>
                </a:solidFill>
                <a:latin typeface="Calibri"/>
              </a:rPr>
              <a:t>B-ALL</a:t>
            </a:r>
          </a:p>
          <a:p>
            <a:pPr defTabSz="457200" fontAlgn="auto">
              <a:spcBef>
                <a:spcPts val="0"/>
              </a:spcBef>
              <a:spcAft>
                <a:spcPts val="0"/>
              </a:spcAft>
            </a:pPr>
            <a:r>
              <a:rPr lang="en-US" sz="4800" dirty="0">
                <a:solidFill>
                  <a:prstClr val="black"/>
                </a:solidFill>
                <a:latin typeface="Calibri"/>
              </a:rPr>
              <a:t>T-ALL</a:t>
            </a:r>
          </a:p>
        </p:txBody>
      </p:sp>
      <p:sp>
        <p:nvSpPr>
          <p:cNvPr id="18" name="TextBox 17"/>
          <p:cNvSpPr txBox="1"/>
          <p:nvPr/>
        </p:nvSpPr>
        <p:spPr>
          <a:xfrm>
            <a:off x="5193202" y="4830370"/>
            <a:ext cx="1826304" cy="923330"/>
          </a:xfrm>
          <a:prstGeom prst="rect">
            <a:avLst/>
          </a:prstGeom>
          <a:noFill/>
        </p:spPr>
        <p:txBody>
          <a:bodyPr wrap="none" rtlCol="0">
            <a:spAutoFit/>
          </a:bodyPr>
          <a:lstStyle/>
          <a:p>
            <a:pPr defTabSz="457200" fontAlgn="auto">
              <a:spcBef>
                <a:spcPts val="0"/>
              </a:spcBef>
              <a:spcAft>
                <a:spcPts val="0"/>
              </a:spcAft>
            </a:pPr>
            <a:r>
              <a:rPr lang="en-US" sz="5400" dirty="0">
                <a:solidFill>
                  <a:prstClr val="black"/>
                </a:solidFill>
                <a:latin typeface="Calibri"/>
              </a:rPr>
              <a:t>MPAL</a:t>
            </a:r>
          </a:p>
        </p:txBody>
      </p:sp>
      <p:grpSp>
        <p:nvGrpSpPr>
          <p:cNvPr id="2" name="Group 1"/>
          <p:cNvGrpSpPr/>
          <p:nvPr/>
        </p:nvGrpSpPr>
        <p:grpSpPr>
          <a:xfrm>
            <a:off x="3176513" y="2362519"/>
            <a:ext cx="5636287" cy="2211149"/>
            <a:chOff x="1652513" y="2362518"/>
            <a:chExt cx="5636287" cy="2211149"/>
          </a:xfrm>
        </p:grpSpPr>
        <p:sp>
          <p:nvSpPr>
            <p:cNvPr id="23" name="Down Arrow 22"/>
            <p:cNvSpPr/>
            <p:nvPr/>
          </p:nvSpPr>
          <p:spPr>
            <a:xfrm rot="673144">
              <a:off x="1652513" y="3105726"/>
              <a:ext cx="663856" cy="130619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4" name="Down Arrow 23"/>
            <p:cNvSpPr/>
            <p:nvPr/>
          </p:nvSpPr>
          <p:spPr>
            <a:xfrm rot="2655820">
              <a:off x="2945623" y="2492982"/>
              <a:ext cx="517553" cy="20806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5" name="Down Arrow 24"/>
            <p:cNvSpPr/>
            <p:nvPr/>
          </p:nvSpPr>
          <p:spPr>
            <a:xfrm rot="3608398">
              <a:off x="4825878" y="1332805"/>
              <a:ext cx="327431" cy="382406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6" name="Down Arrow 25"/>
            <p:cNvSpPr/>
            <p:nvPr/>
          </p:nvSpPr>
          <p:spPr>
            <a:xfrm rot="215870">
              <a:off x="6916452" y="2362518"/>
              <a:ext cx="372348" cy="1824066"/>
            </a:xfrm>
            <a:prstGeom prst="downArrow">
              <a:avLst>
                <a:gd name="adj1" fmla="val 50000"/>
                <a:gd name="adj2" fmla="val 688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Tree>
    <p:extLst>
      <p:ext uri="{BB962C8B-B14F-4D97-AF65-F5344CB8AC3E}">
        <p14:creationId xmlns:p14="http://schemas.microsoft.com/office/powerpoint/2010/main" val="314600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65" y="0"/>
            <a:ext cx="8935065" cy="762000"/>
          </a:xfrm>
        </p:spPr>
        <p:txBody>
          <a:bodyPr/>
          <a:lstStyle/>
          <a:p>
            <a:r>
              <a:rPr lang="en-US" dirty="0"/>
              <a:t>The role of the diagnostic team</a:t>
            </a:r>
          </a:p>
        </p:txBody>
      </p:sp>
      <p:sp>
        <p:nvSpPr>
          <p:cNvPr id="3" name="Content Placeholder 2"/>
          <p:cNvSpPr>
            <a:spLocks noGrp="1"/>
          </p:cNvSpPr>
          <p:nvPr>
            <p:ph idx="1"/>
          </p:nvPr>
        </p:nvSpPr>
        <p:spPr>
          <a:xfrm>
            <a:off x="152400" y="796413"/>
            <a:ext cx="11887200" cy="4525963"/>
          </a:xfrm>
        </p:spPr>
        <p:txBody>
          <a:bodyPr/>
          <a:lstStyle/>
          <a:p>
            <a:r>
              <a:rPr lang="en-US" dirty="0"/>
              <a:t>Interrogate the disease morphology/immunophenotype and biologic behavior, at the current time point and in the context of prior history and/or treatment</a:t>
            </a:r>
          </a:p>
          <a:p>
            <a:r>
              <a:rPr lang="en-US" dirty="0"/>
              <a:t>Interrogate for an underlying genetic lesion</a:t>
            </a:r>
          </a:p>
          <a:p>
            <a:pPr lvl="1"/>
            <a:r>
              <a:rPr lang="en-US" dirty="0"/>
              <a:t>Characterize the portfolio of driver mutations</a:t>
            </a:r>
          </a:p>
          <a:p>
            <a:pPr lvl="1"/>
            <a:r>
              <a:rPr lang="en-US" dirty="0"/>
              <a:t>Attempt to create a model mutation hierarchy (based on VAF, patient history, and experience with disease)</a:t>
            </a:r>
          </a:p>
          <a:p>
            <a:r>
              <a:rPr lang="en-US" dirty="0"/>
              <a:t>Synthesize the underlying genetic lesion(s) with the ‘face’ of the disease to arrive at a clinically actionable diagnosis</a:t>
            </a:r>
          </a:p>
          <a:p>
            <a:pPr lvl="1"/>
            <a:r>
              <a:rPr lang="en-US" dirty="0"/>
              <a:t>Primary diagnosis is important to set a starting point</a:t>
            </a:r>
          </a:p>
          <a:p>
            <a:pPr lvl="1"/>
            <a:r>
              <a:rPr lang="en-US" dirty="0"/>
              <a:t>Understanding changes in followup samples is critical in guiding clinical care</a:t>
            </a:r>
          </a:p>
          <a:p>
            <a:pPr lvl="1"/>
            <a:endParaRPr lang="en-US" dirty="0"/>
          </a:p>
          <a:p>
            <a:endParaRPr lang="en-US" dirty="0"/>
          </a:p>
        </p:txBody>
      </p:sp>
    </p:spTree>
    <p:extLst>
      <p:ext uri="{BB962C8B-B14F-4D97-AF65-F5344CB8AC3E}">
        <p14:creationId xmlns:p14="http://schemas.microsoft.com/office/powerpoint/2010/main" val="2954750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13612" y="152400"/>
            <a:ext cx="9131413" cy="1143000"/>
          </a:xfrm>
        </p:spPr>
        <p:txBody>
          <a:bodyPr/>
          <a:lstStyle/>
          <a:p>
            <a:r>
              <a:rPr lang="en-US" b="1" dirty="0"/>
              <a:t>Tug-of-war between genetic and morphologic disease definitions</a:t>
            </a:r>
          </a:p>
        </p:txBody>
      </p:sp>
      <p:pic>
        <p:nvPicPr>
          <p:cNvPr id="5" name="Picture 4" descr="tug_of_war_W-Stanley-Proc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1025" y="1752600"/>
            <a:ext cx="9144000" cy="2958084"/>
          </a:xfrm>
          <a:prstGeom prst="rect">
            <a:avLst/>
          </a:prstGeom>
        </p:spPr>
      </p:pic>
      <p:sp>
        <p:nvSpPr>
          <p:cNvPr id="6" name="TextBox 5"/>
          <p:cNvSpPr txBox="1"/>
          <p:nvPr/>
        </p:nvSpPr>
        <p:spPr>
          <a:xfrm>
            <a:off x="1498730" y="1752600"/>
            <a:ext cx="4398192" cy="1569660"/>
          </a:xfrm>
          <a:prstGeom prst="rect">
            <a:avLst/>
          </a:prstGeom>
          <a:noFill/>
        </p:spPr>
        <p:txBody>
          <a:bodyPr wrap="none" rtlCol="0">
            <a:spAutoFit/>
          </a:bodyPr>
          <a:lstStyle/>
          <a:p>
            <a:r>
              <a:rPr lang="en-US" sz="2400" b="1" i="1" dirty="0">
                <a:solidFill>
                  <a:srgbClr val="040000"/>
                </a:solidFill>
                <a:latin typeface="+mn-lt"/>
              </a:rPr>
              <a:t>CML, BCR-ABL1+</a:t>
            </a:r>
          </a:p>
          <a:p>
            <a:r>
              <a:rPr lang="en-US" sz="2400" b="1" i="1" dirty="0">
                <a:solidFill>
                  <a:srgbClr val="040000"/>
                </a:solidFill>
                <a:latin typeface="+mn-lt"/>
              </a:rPr>
              <a:t>PDGFRA, PGFRB, FGFR1 </a:t>
            </a:r>
            <a:r>
              <a:rPr lang="en-US" sz="2400" b="1" dirty="0">
                <a:solidFill>
                  <a:srgbClr val="040000"/>
                </a:solidFill>
                <a:latin typeface="+mn-lt"/>
              </a:rPr>
              <a:t>diseases</a:t>
            </a:r>
            <a:r>
              <a:rPr lang="en-US" sz="2400" b="1" i="1" dirty="0">
                <a:solidFill>
                  <a:srgbClr val="040000"/>
                </a:solidFill>
                <a:latin typeface="+mn-lt"/>
              </a:rPr>
              <a:t> </a:t>
            </a:r>
          </a:p>
          <a:p>
            <a:r>
              <a:rPr lang="en-US" sz="2400" b="1" dirty="0">
                <a:solidFill>
                  <a:srgbClr val="040000"/>
                </a:solidFill>
                <a:latin typeface="+mn-lt"/>
              </a:rPr>
              <a:t>AML with </a:t>
            </a:r>
            <a:r>
              <a:rPr lang="en-US" sz="2400" b="1" dirty="0" err="1">
                <a:solidFill>
                  <a:srgbClr val="040000"/>
                </a:solidFill>
                <a:latin typeface="+mn-lt"/>
              </a:rPr>
              <a:t>inv</a:t>
            </a:r>
            <a:r>
              <a:rPr lang="en-US" sz="2400" b="1" dirty="0">
                <a:solidFill>
                  <a:srgbClr val="040000"/>
                </a:solidFill>
                <a:latin typeface="+mn-lt"/>
              </a:rPr>
              <a:t>(16)</a:t>
            </a:r>
          </a:p>
          <a:p>
            <a:endParaRPr lang="en-US" sz="2400" b="1" i="1" dirty="0">
              <a:solidFill>
                <a:srgbClr val="040000"/>
              </a:solidFill>
              <a:latin typeface="+mn-lt"/>
            </a:endParaRPr>
          </a:p>
        </p:txBody>
      </p:sp>
      <p:sp>
        <p:nvSpPr>
          <p:cNvPr id="7" name="TextBox 6"/>
          <p:cNvSpPr txBox="1"/>
          <p:nvPr/>
        </p:nvSpPr>
        <p:spPr>
          <a:xfrm>
            <a:off x="7162800" y="1752600"/>
            <a:ext cx="3505200" cy="1200328"/>
          </a:xfrm>
          <a:prstGeom prst="rect">
            <a:avLst/>
          </a:prstGeom>
          <a:noFill/>
        </p:spPr>
        <p:txBody>
          <a:bodyPr wrap="square" rtlCol="0">
            <a:spAutoFit/>
          </a:bodyPr>
          <a:lstStyle/>
          <a:p>
            <a:pPr algn="r"/>
            <a:r>
              <a:rPr lang="en-US" sz="2400" b="1" i="1" dirty="0">
                <a:solidFill>
                  <a:srgbClr val="040000"/>
                </a:solidFill>
                <a:latin typeface="+mn-lt"/>
              </a:rPr>
              <a:t>JAK2+ </a:t>
            </a:r>
            <a:r>
              <a:rPr lang="en-US" sz="2400" b="1" dirty="0">
                <a:solidFill>
                  <a:srgbClr val="040000"/>
                </a:solidFill>
                <a:latin typeface="+mn-lt"/>
              </a:rPr>
              <a:t>MPNs</a:t>
            </a:r>
            <a:br>
              <a:rPr lang="en-US" sz="2400" b="1" dirty="0">
                <a:solidFill>
                  <a:srgbClr val="040000"/>
                </a:solidFill>
                <a:latin typeface="+mn-lt"/>
              </a:rPr>
            </a:br>
            <a:r>
              <a:rPr lang="en-US" sz="2400" b="1" dirty="0" err="1">
                <a:solidFill>
                  <a:srgbClr val="040000"/>
                </a:solidFill>
                <a:latin typeface="+mn-lt"/>
              </a:rPr>
              <a:t>Mastocytosis</a:t>
            </a:r>
            <a:endParaRPr lang="en-US" sz="2400" b="1" dirty="0">
              <a:solidFill>
                <a:srgbClr val="040000"/>
              </a:solidFill>
              <a:latin typeface="+mn-lt"/>
            </a:endParaRPr>
          </a:p>
          <a:p>
            <a:pPr algn="r"/>
            <a:endParaRPr lang="en-US" sz="2400" b="1" i="1" dirty="0">
              <a:solidFill>
                <a:srgbClr val="040000"/>
              </a:solidFill>
              <a:latin typeface="+mn-lt"/>
            </a:endParaRPr>
          </a:p>
        </p:txBody>
      </p:sp>
      <p:sp>
        <p:nvSpPr>
          <p:cNvPr id="10" name="TextBox 9"/>
          <p:cNvSpPr txBox="1"/>
          <p:nvPr/>
        </p:nvSpPr>
        <p:spPr>
          <a:xfrm>
            <a:off x="1752600" y="4800600"/>
            <a:ext cx="4419600" cy="1569660"/>
          </a:xfrm>
          <a:prstGeom prst="rect">
            <a:avLst/>
          </a:prstGeom>
          <a:noFill/>
        </p:spPr>
        <p:txBody>
          <a:bodyPr wrap="square" rtlCol="0">
            <a:spAutoFit/>
          </a:bodyPr>
          <a:lstStyle/>
          <a:p>
            <a:r>
              <a:rPr lang="en-US" sz="2400" dirty="0">
                <a:latin typeface="+mn-lt"/>
              </a:rPr>
              <a:t>Diseases primarily defined by genetic abnormality, despite varied morphologic and clinical presentations </a:t>
            </a:r>
          </a:p>
        </p:txBody>
      </p:sp>
      <p:sp>
        <p:nvSpPr>
          <p:cNvPr id="11" name="TextBox 10"/>
          <p:cNvSpPr txBox="1"/>
          <p:nvPr/>
        </p:nvSpPr>
        <p:spPr>
          <a:xfrm>
            <a:off x="6096000" y="4800600"/>
            <a:ext cx="4419600" cy="1569660"/>
          </a:xfrm>
          <a:prstGeom prst="rect">
            <a:avLst/>
          </a:prstGeom>
          <a:noFill/>
        </p:spPr>
        <p:txBody>
          <a:bodyPr wrap="square" rtlCol="0">
            <a:spAutoFit/>
          </a:bodyPr>
          <a:lstStyle/>
          <a:p>
            <a:pPr algn="r"/>
            <a:r>
              <a:rPr lang="en-US" sz="2400" dirty="0">
                <a:latin typeface="+mn-lt"/>
              </a:rPr>
              <a:t>Diseases primarily defined by morphology, despite strong association with genetic abnormality  </a:t>
            </a:r>
          </a:p>
        </p:txBody>
      </p:sp>
      <p:sp>
        <p:nvSpPr>
          <p:cNvPr id="2" name="TextBox 1"/>
          <p:cNvSpPr txBox="1"/>
          <p:nvPr/>
        </p:nvSpPr>
        <p:spPr>
          <a:xfrm>
            <a:off x="0" y="6519446"/>
            <a:ext cx="3309047" cy="338554"/>
          </a:xfrm>
          <a:prstGeom prst="rect">
            <a:avLst/>
          </a:prstGeom>
          <a:noFill/>
        </p:spPr>
        <p:txBody>
          <a:bodyPr wrap="none" rtlCol="0">
            <a:spAutoFit/>
          </a:bodyPr>
          <a:lstStyle/>
          <a:p>
            <a:r>
              <a:rPr lang="en-US" sz="1600" dirty="0">
                <a:latin typeface="+mn-lt"/>
              </a:rPr>
              <a:t>Hasserjian lecture, IAP Bangkok 2014 </a:t>
            </a:r>
          </a:p>
        </p:txBody>
      </p:sp>
      <p:grpSp>
        <p:nvGrpSpPr>
          <p:cNvPr id="9" name="Group 8"/>
          <p:cNvGrpSpPr/>
          <p:nvPr/>
        </p:nvGrpSpPr>
        <p:grpSpPr>
          <a:xfrm rot="20418182">
            <a:off x="-32569" y="1497764"/>
            <a:ext cx="11541203" cy="2262473"/>
            <a:chOff x="0" y="2498926"/>
            <a:chExt cx="12206748" cy="2587947"/>
          </a:xfrm>
        </p:grpSpPr>
        <p:pic>
          <p:nvPicPr>
            <p:cNvPr id="12" name="Picture 11"/>
            <p:cNvPicPr>
              <a:picLocks noChangeAspect="1"/>
            </p:cNvPicPr>
            <p:nvPr/>
          </p:nvPicPr>
          <p:blipFill>
            <a:blip r:embed="rId3"/>
            <a:stretch>
              <a:fillRect/>
            </a:stretch>
          </p:blipFill>
          <p:spPr>
            <a:xfrm>
              <a:off x="0" y="2498926"/>
              <a:ext cx="12192000" cy="1860148"/>
            </a:xfrm>
            <a:prstGeom prst="rect">
              <a:avLst/>
            </a:prstGeom>
          </p:spPr>
        </p:pic>
        <p:pic>
          <p:nvPicPr>
            <p:cNvPr id="13" name="Picture 12"/>
            <p:cNvPicPr>
              <a:picLocks noChangeAspect="1"/>
            </p:cNvPicPr>
            <p:nvPr/>
          </p:nvPicPr>
          <p:blipFill>
            <a:blip r:embed="rId4"/>
            <a:stretch>
              <a:fillRect/>
            </a:stretch>
          </p:blipFill>
          <p:spPr>
            <a:xfrm>
              <a:off x="14748" y="4038600"/>
              <a:ext cx="12192000" cy="1048273"/>
            </a:xfrm>
            <a:prstGeom prst="rect">
              <a:avLst/>
            </a:prstGeom>
          </p:spPr>
        </p:pic>
      </p:grpSp>
      <p:sp>
        <p:nvSpPr>
          <p:cNvPr id="14" name="Rectangle 3"/>
          <p:cNvSpPr>
            <a:spLocks noChangeArrowheads="1"/>
          </p:cNvSpPr>
          <p:nvPr/>
        </p:nvSpPr>
        <p:spPr bwMode="auto">
          <a:xfrm rot="196455">
            <a:off x="5996621" y="4122289"/>
            <a:ext cx="5660736" cy="2167260"/>
          </a:xfrm>
          <a:prstGeom prst="rect">
            <a:avLst/>
          </a:prstGeom>
          <a:solidFill>
            <a:schemeClr val="bg1"/>
          </a:solidFill>
          <a:ln>
            <a:noFill/>
          </a:ln>
          <a:effectLs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spcBef>
                <a:spcPct val="0"/>
              </a:spcBef>
              <a:spcAft>
                <a:spcPts val="100"/>
              </a:spcAft>
              <a:buClrTx/>
              <a:buSzTx/>
              <a:buFontTx/>
              <a:buNone/>
              <a:tabLst/>
            </a:pPr>
            <a:r>
              <a:rPr kumimoji="0" lang="en-US" altLang="en-US" sz="2000" b="0" u="none" strike="noStrike" cap="none" normalizeH="0" baseline="0" dirty="0">
                <a:ln>
                  <a:noFill/>
                </a:ln>
                <a:solidFill>
                  <a:srgbClr val="000000"/>
                </a:solidFill>
                <a:effectLst/>
                <a:latin typeface="Verdana" panose="020B0604030504040204" pitchFamily="34" charset="0"/>
              </a:rPr>
              <a:t>From a reviewer (2015): </a:t>
            </a:r>
          </a:p>
          <a:p>
            <a:pPr marL="0" marR="0" lvl="0" indent="0" algn="l" defTabSz="914400" rtl="0" eaLnBrk="0" fontAlgn="base" latinLnBrk="0" hangingPunct="0">
              <a:spcBef>
                <a:spcPct val="0"/>
              </a:spcBef>
              <a:spcAft>
                <a:spcPts val="100"/>
              </a:spcAft>
              <a:buClrTx/>
              <a:buSzTx/>
              <a:buFontTx/>
              <a:buNone/>
              <a:tabLst/>
            </a:pPr>
            <a:r>
              <a:rPr kumimoji="0" lang="en-US" altLang="en-US" sz="2000" b="0" i="1" u="none" strike="noStrike" cap="none" normalizeH="0" baseline="0" dirty="0">
                <a:ln>
                  <a:noFill/>
                </a:ln>
                <a:solidFill>
                  <a:srgbClr val="000000"/>
                </a:solidFill>
                <a:effectLst/>
                <a:latin typeface="Verdana" panose="020B0604030504040204" pitchFamily="34" charset="0"/>
              </a:rPr>
              <a:t>There is a profound disconnect between the need of hematopathologists to practice by dicta that I refer to as "thalamic medicine", the cerebral cortex is not involved, and the needs of physicians to use integrated thinking in</a:t>
            </a:r>
            <a:r>
              <a:rPr kumimoji="0" lang="en-US" altLang="en-US" sz="2000" b="0" i="1" u="none" strike="noStrike" cap="none" normalizeH="0" dirty="0">
                <a:ln>
                  <a:noFill/>
                </a:ln>
                <a:solidFill>
                  <a:srgbClr val="000000"/>
                </a:solidFill>
                <a:effectLst/>
                <a:latin typeface="Verdana" panose="020B0604030504040204" pitchFamily="34" charset="0"/>
              </a:rPr>
              <a:t> </a:t>
            </a:r>
            <a:r>
              <a:rPr kumimoji="0" lang="en-US" altLang="en-US" sz="2000" b="0" i="1" u="none" strike="noStrike" cap="none" normalizeH="0" baseline="0" dirty="0">
                <a:ln>
                  <a:noFill/>
                </a:ln>
                <a:solidFill>
                  <a:srgbClr val="000000"/>
                </a:solidFill>
                <a:effectLst/>
                <a:latin typeface="Verdana" panose="020B0604030504040204" pitchFamily="34" charset="0"/>
              </a:rPr>
              <a:t>diagnosis and management. </a:t>
            </a:r>
            <a:endParaRPr kumimoji="0" lang="en-US" altLang="en-US" sz="4800" b="0" i="1" u="none" strike="noStrike" cap="none" normalizeH="0" baseline="0" dirty="0">
              <a:ln>
                <a:noFill/>
              </a:ln>
              <a:solidFill>
                <a:schemeClr val="tx1"/>
              </a:solidFill>
              <a:effectLst/>
              <a:latin typeface="Arial" panose="020B0604020202020204" pitchFamily="34" charset="0"/>
            </a:endParaRPr>
          </a:p>
        </p:txBody>
      </p:sp>
      <p:grpSp>
        <p:nvGrpSpPr>
          <p:cNvPr id="17" name="Group 16"/>
          <p:cNvGrpSpPr/>
          <p:nvPr/>
        </p:nvGrpSpPr>
        <p:grpSpPr>
          <a:xfrm>
            <a:off x="3033818" y="1295400"/>
            <a:ext cx="6075776" cy="5535886"/>
            <a:chOff x="3033818" y="1295400"/>
            <a:chExt cx="6075776" cy="5535886"/>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944" y="1295400"/>
              <a:ext cx="5962650" cy="5486400"/>
            </a:xfrm>
            <a:prstGeom prst="rect">
              <a:avLst/>
            </a:prstGeom>
          </p:spPr>
        </p:pic>
        <p:sp>
          <p:nvSpPr>
            <p:cNvPr id="8" name="Rectangle 7"/>
            <p:cNvSpPr/>
            <p:nvPr/>
          </p:nvSpPr>
          <p:spPr>
            <a:xfrm rot="19112843">
              <a:off x="3033818" y="1919829"/>
              <a:ext cx="3803346" cy="2217078"/>
            </a:xfrm>
            <a:prstGeom prst="rect">
              <a:avLst/>
            </a:prstGeom>
            <a:noFill/>
          </p:spPr>
          <p:txBody>
            <a:bodyPr wrap="square" lIns="91440" tIns="45720" rIns="91440" bIns="45720">
              <a:prstTxWarp prst="textArchUpPour">
                <a:avLst>
                  <a:gd name="adj1" fmla="val 10225972"/>
                  <a:gd name="adj2" fmla="val 65533"/>
                </a:avLst>
              </a:prstTxWarp>
              <a:spAutoFit/>
            </a:bodyPr>
            <a:lstStyle/>
            <a:p>
              <a:pPr algn="ctr"/>
              <a:r>
                <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Genetics</a:t>
              </a:r>
            </a:p>
          </p:txBody>
        </p:sp>
        <p:sp>
          <p:nvSpPr>
            <p:cNvPr id="16" name="Rectangle 15"/>
            <p:cNvSpPr/>
            <p:nvPr/>
          </p:nvSpPr>
          <p:spPr>
            <a:xfrm rot="17021048">
              <a:off x="4817877" y="2894508"/>
              <a:ext cx="4836118" cy="3037438"/>
            </a:xfrm>
            <a:prstGeom prst="rect">
              <a:avLst/>
            </a:prstGeom>
            <a:noFill/>
          </p:spPr>
          <p:txBody>
            <a:bodyPr wrap="none" lIns="91440" tIns="45720" rIns="91440" bIns="45720">
              <a:prstTxWarp prst="textArchDownPour">
                <a:avLst>
                  <a:gd name="adj1" fmla="val 21298506"/>
                  <a:gd name="adj2" fmla="val 55687"/>
                </a:avLst>
              </a:prstTxWarp>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Morphology</a:t>
              </a:r>
            </a:p>
          </p:txBody>
        </p:sp>
      </p:grpSp>
    </p:spTree>
    <p:extLst>
      <p:ext uri="{BB962C8B-B14F-4D97-AF65-F5344CB8AC3E}">
        <p14:creationId xmlns:p14="http://schemas.microsoft.com/office/powerpoint/2010/main" val="19378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915400" cy="1143000"/>
          </a:xfrm>
        </p:spPr>
        <p:txBody>
          <a:bodyPr/>
          <a:lstStyle/>
          <a:p>
            <a:r>
              <a:rPr lang="en-US" sz="5400" dirty="0"/>
              <a:t>Myeloproliferative neoplasms</a:t>
            </a:r>
          </a:p>
        </p:txBody>
      </p:sp>
      <p:sp>
        <p:nvSpPr>
          <p:cNvPr id="3" name="Content Placeholder 2"/>
          <p:cNvSpPr>
            <a:spLocks noGrp="1"/>
          </p:cNvSpPr>
          <p:nvPr>
            <p:ph idx="1"/>
          </p:nvPr>
        </p:nvSpPr>
        <p:spPr>
          <a:xfrm>
            <a:off x="381000" y="1524000"/>
            <a:ext cx="11582400" cy="4525963"/>
          </a:xfrm>
        </p:spPr>
        <p:txBody>
          <a:bodyPr/>
          <a:lstStyle/>
          <a:p>
            <a:r>
              <a:rPr lang="en-US" sz="3600" dirty="0"/>
              <a:t>Hematopoietic stem cell neoplasms characterized by effective/overexuberant hematopoiesis </a:t>
            </a:r>
          </a:p>
          <a:p>
            <a:pPr lvl="1"/>
            <a:r>
              <a:rPr lang="en-US" sz="3200" dirty="0"/>
              <a:t>Manifest as overproduction of one or more of the hematopoietic cell lineages with increased blood counts and often organomegaly</a:t>
            </a:r>
          </a:p>
          <a:p>
            <a:r>
              <a:rPr lang="en-US" sz="3600" dirty="0"/>
              <a:t>Genetic lesion typically causes a constitutive tyrosine kinase activation</a:t>
            </a:r>
          </a:p>
        </p:txBody>
      </p:sp>
    </p:spTree>
    <p:extLst>
      <p:ext uri="{BB962C8B-B14F-4D97-AF65-F5344CB8AC3E}">
        <p14:creationId xmlns:p14="http://schemas.microsoft.com/office/powerpoint/2010/main" val="108543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0"/>
            <a:ext cx="12192000" cy="1143000"/>
          </a:xfrm>
        </p:spPr>
        <p:txBody>
          <a:bodyPr/>
          <a:lstStyle/>
          <a:p>
            <a:r>
              <a:rPr lang="en-US" sz="4000" dirty="0"/>
              <a:t>Chronic myeloid leukemia (CML): the early 20</a:t>
            </a:r>
            <a:r>
              <a:rPr lang="en-US" sz="4000" baseline="30000" dirty="0"/>
              <a:t>th</a:t>
            </a:r>
            <a:r>
              <a:rPr lang="en-US" sz="4000" dirty="0"/>
              <a:t> century</a:t>
            </a:r>
          </a:p>
        </p:txBody>
      </p:sp>
      <p:sp>
        <p:nvSpPr>
          <p:cNvPr id="13" name="Text Placeholder 12"/>
          <p:cNvSpPr>
            <a:spLocks noGrp="1"/>
          </p:cNvSpPr>
          <p:nvPr>
            <p:ph type="body" sz="half" idx="1"/>
          </p:nvPr>
        </p:nvSpPr>
        <p:spPr>
          <a:xfrm>
            <a:off x="533400" y="1371600"/>
            <a:ext cx="7391400" cy="5029200"/>
          </a:xfrm>
        </p:spPr>
        <p:txBody>
          <a:bodyPr/>
          <a:lstStyle/>
          <a:p>
            <a:pPr>
              <a:defRPr/>
            </a:pPr>
            <a:r>
              <a:rPr lang="en-US" dirty="0"/>
              <a:t>Defined by morphology</a:t>
            </a:r>
          </a:p>
          <a:p>
            <a:pPr lvl="1">
              <a:defRPr/>
            </a:pPr>
            <a:r>
              <a:rPr lang="en-US" dirty="0"/>
              <a:t>Marked leukocytosis with neutrophils, immature myeloid forms, basophils in marrow and blood</a:t>
            </a:r>
          </a:p>
          <a:p>
            <a:pPr lvl="1">
              <a:defRPr/>
            </a:pPr>
            <a:r>
              <a:rPr lang="en-US" dirty="0"/>
              <a:t>‘Philadelphia-positive’ and ‘Philadelphia-negative’ subtypes recognized</a:t>
            </a:r>
          </a:p>
          <a:p>
            <a:pPr>
              <a:defRPr/>
            </a:pPr>
            <a:r>
              <a:rPr lang="en-US" dirty="0"/>
              <a:t>Inexorable progression to blast phase and eventual patient death</a:t>
            </a:r>
          </a:p>
          <a:p>
            <a:pPr lvl="1">
              <a:defRPr/>
            </a:pPr>
            <a:r>
              <a:rPr lang="en-US" dirty="0"/>
              <a:t>Bone marrow transplant offered only cure</a:t>
            </a:r>
          </a:p>
        </p:txBody>
      </p:sp>
      <p:sp>
        <p:nvSpPr>
          <p:cNvPr id="23556" name="TextBox 4"/>
          <p:cNvSpPr txBox="1">
            <a:spLocks noChangeArrowheads="1"/>
          </p:cNvSpPr>
          <p:nvPr/>
        </p:nvSpPr>
        <p:spPr bwMode="auto">
          <a:xfrm>
            <a:off x="8672512" y="1295400"/>
            <a:ext cx="2700338" cy="369888"/>
          </a:xfrm>
          <a:prstGeom prst="rect">
            <a:avLst/>
          </a:prstGeom>
          <a:noFill/>
          <a:ln w="9525">
            <a:noFill/>
            <a:miter lim="800000"/>
            <a:headEnd/>
            <a:tailEnd/>
          </a:ln>
        </p:spPr>
        <p:txBody>
          <a:bodyPr wrap="none">
            <a:spAutoFit/>
          </a:bodyPr>
          <a:lstStyle/>
          <a:p>
            <a:r>
              <a:rPr lang="en-US"/>
              <a:t>Bela Bartok (1881-1945)</a:t>
            </a:r>
          </a:p>
        </p:txBody>
      </p:sp>
      <p:pic>
        <p:nvPicPr>
          <p:cNvPr id="23557" name="Picture 5" descr="bartok.gif"/>
          <p:cNvPicPr>
            <a:picLocks noChangeAspect="1"/>
          </p:cNvPicPr>
          <p:nvPr/>
        </p:nvPicPr>
        <p:blipFill>
          <a:blip r:embed="rId2" cstate="print"/>
          <a:srcRect/>
          <a:stretch>
            <a:fillRect/>
          </a:stretch>
        </p:blipFill>
        <p:spPr bwMode="auto">
          <a:xfrm>
            <a:off x="8153400" y="1676400"/>
            <a:ext cx="3719512" cy="5105400"/>
          </a:xfrm>
          <a:prstGeom prst="rect">
            <a:avLst/>
          </a:prstGeom>
          <a:noFill/>
          <a:ln w="9525">
            <a:noFill/>
            <a:miter lim="800000"/>
            <a:headEnd/>
            <a:tailEnd/>
          </a:ln>
        </p:spPr>
      </p:pic>
    </p:spTree>
    <p:extLst>
      <p:ext uri="{BB962C8B-B14F-4D97-AF65-F5344CB8AC3E}">
        <p14:creationId xmlns:p14="http://schemas.microsoft.com/office/powerpoint/2010/main" val="515887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026"/>
          <p:cNvSpPr>
            <a:spLocks noGrp="1" noChangeArrowheads="1"/>
          </p:cNvSpPr>
          <p:nvPr>
            <p:ph type="title"/>
          </p:nvPr>
        </p:nvSpPr>
        <p:spPr>
          <a:xfrm>
            <a:off x="2590800" y="1"/>
            <a:ext cx="7543800" cy="1066799"/>
          </a:xfrm>
        </p:spPr>
        <p:txBody>
          <a:bodyPr/>
          <a:lstStyle/>
          <a:p>
            <a:r>
              <a:rPr lang="en-US" sz="4800" dirty="0"/>
              <a:t>Outline of lecture</a:t>
            </a:r>
          </a:p>
        </p:txBody>
      </p:sp>
      <p:sp>
        <p:nvSpPr>
          <p:cNvPr id="235523" name="Rectangle 1027"/>
          <p:cNvSpPr>
            <a:spLocks noGrp="1" noChangeArrowheads="1"/>
          </p:cNvSpPr>
          <p:nvPr>
            <p:ph type="body" idx="1"/>
          </p:nvPr>
        </p:nvSpPr>
        <p:spPr>
          <a:xfrm>
            <a:off x="457200" y="838200"/>
            <a:ext cx="11201400" cy="4876800"/>
          </a:xfrm>
        </p:spPr>
        <p:txBody>
          <a:bodyPr/>
          <a:lstStyle/>
          <a:p>
            <a:pPr>
              <a:lnSpc>
                <a:spcPct val="90000"/>
              </a:lnSpc>
              <a:buFont typeface="Wingdings" charset="0"/>
              <a:buNone/>
            </a:pPr>
            <a:endParaRPr lang="en-US" sz="4000" dirty="0"/>
          </a:p>
          <a:p>
            <a:pPr>
              <a:lnSpc>
                <a:spcPct val="90000"/>
              </a:lnSpc>
            </a:pPr>
            <a:r>
              <a:rPr lang="en-US" sz="4000" dirty="0"/>
              <a:t>Overview our current concepts regarding the molecular etiology of myeloid neoplasia</a:t>
            </a:r>
          </a:p>
          <a:p>
            <a:pPr>
              <a:lnSpc>
                <a:spcPct val="90000"/>
              </a:lnSpc>
            </a:pPr>
            <a:r>
              <a:rPr lang="en-US" sz="4000" dirty="0"/>
              <a:t>Review the application of a clinically relevant classification system (WHO 2016) across the spectrum of myeloid neoplasms</a:t>
            </a:r>
          </a:p>
          <a:p>
            <a:pPr>
              <a:lnSpc>
                <a:spcPct val="90000"/>
              </a:lnSpc>
            </a:pPr>
            <a:r>
              <a:rPr lang="en-US" sz="4000" dirty="0"/>
              <a:t>Provide examples of how both genetics and morphology cooperate in creating meaningful disease entities</a:t>
            </a:r>
          </a:p>
        </p:txBody>
      </p:sp>
    </p:spTree>
    <p:extLst>
      <p:ext uri="{BB962C8B-B14F-4D97-AF65-F5344CB8AC3E}">
        <p14:creationId xmlns:p14="http://schemas.microsoft.com/office/powerpoint/2010/main" val="2638523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MS08X71083"/>
          <p:cNvPicPr>
            <a:picLocks noChangeAspect="1" noChangeArrowheads="1"/>
          </p:cNvPicPr>
          <p:nvPr/>
        </p:nvPicPr>
        <p:blipFill rotWithShape="1">
          <a:blip r:embed="rId2" cstate="print"/>
          <a:srcRect r="13333"/>
          <a:stretch/>
        </p:blipFill>
        <p:spPr bwMode="auto">
          <a:xfrm>
            <a:off x="0" y="1"/>
            <a:ext cx="7924800" cy="6858000"/>
          </a:xfrm>
          <a:prstGeom prst="rect">
            <a:avLst/>
          </a:prstGeom>
          <a:noFill/>
          <a:ln w="9525">
            <a:noFill/>
            <a:miter lim="800000"/>
            <a:headEnd/>
            <a:tailEnd/>
          </a:ln>
        </p:spPr>
      </p:pic>
      <p:sp>
        <p:nvSpPr>
          <p:cNvPr id="199683" name="Text Box 3"/>
          <p:cNvSpPr txBox="1">
            <a:spLocks noChangeArrowheads="1"/>
          </p:cNvSpPr>
          <p:nvPr/>
        </p:nvSpPr>
        <p:spPr bwMode="auto">
          <a:xfrm>
            <a:off x="0" y="1"/>
            <a:ext cx="2949996" cy="461665"/>
          </a:xfrm>
          <a:prstGeom prst="rect">
            <a:avLst/>
          </a:prstGeom>
          <a:solidFill>
            <a:schemeClr val="bg1"/>
          </a:solidFill>
          <a:ln w="9525">
            <a:noFill/>
            <a:miter lim="800000"/>
            <a:headEnd/>
            <a:tailEnd/>
          </a:ln>
        </p:spPr>
        <p:txBody>
          <a:bodyPr wrap="none">
            <a:spAutoFit/>
          </a:bodyPr>
          <a:lstStyle/>
          <a:p>
            <a:pPr eaLnBrk="0" hangingPunct="0"/>
            <a:r>
              <a:rPr lang="en-US" sz="2400" dirty="0">
                <a:latin typeface="+mj-lt"/>
              </a:rPr>
              <a:t>CML peripheral blood</a:t>
            </a:r>
          </a:p>
        </p:txBody>
      </p:sp>
      <p:pic>
        <p:nvPicPr>
          <p:cNvPr id="4" name="Picture 2" descr="MS08X71083"/>
          <p:cNvPicPr>
            <a:picLocks noChangeAspect="1" noChangeArrowheads="1"/>
          </p:cNvPicPr>
          <p:nvPr/>
        </p:nvPicPr>
        <p:blipFill rotWithShape="1">
          <a:blip r:embed="rId3" cstate="print"/>
          <a:srcRect l="41668" r="11666"/>
          <a:stretch/>
        </p:blipFill>
        <p:spPr bwMode="auto">
          <a:xfrm>
            <a:off x="7924800" y="-22123"/>
            <a:ext cx="4267200" cy="6858000"/>
          </a:xfrm>
          <a:prstGeom prst="rect">
            <a:avLst/>
          </a:prstGeom>
          <a:noFill/>
          <a:ln w="9525">
            <a:noFill/>
            <a:miter lim="800000"/>
            <a:headEnd/>
            <a:tailEnd/>
          </a:ln>
        </p:spPr>
      </p:pic>
      <p:sp>
        <p:nvSpPr>
          <p:cNvPr id="5" name="Text Box 3"/>
          <p:cNvSpPr txBox="1">
            <a:spLocks noChangeArrowheads="1"/>
          </p:cNvSpPr>
          <p:nvPr/>
        </p:nvSpPr>
        <p:spPr bwMode="auto">
          <a:xfrm>
            <a:off x="9690738" y="-27041"/>
            <a:ext cx="2501262" cy="461665"/>
          </a:xfrm>
          <a:prstGeom prst="rect">
            <a:avLst/>
          </a:prstGeom>
          <a:solidFill>
            <a:schemeClr val="bg1"/>
          </a:solidFill>
          <a:ln w="9525">
            <a:noFill/>
            <a:miter lim="800000"/>
            <a:headEnd/>
            <a:tailEnd/>
          </a:ln>
        </p:spPr>
        <p:txBody>
          <a:bodyPr wrap="none">
            <a:spAutoFit/>
          </a:bodyPr>
          <a:lstStyle/>
          <a:p>
            <a:pPr eaLnBrk="0" hangingPunct="0"/>
            <a:r>
              <a:rPr lang="en-US" sz="2400" dirty="0">
                <a:latin typeface="+mj-lt"/>
              </a:rPr>
              <a:t>CML bone marrow</a:t>
            </a:r>
          </a:p>
        </p:txBody>
      </p:sp>
    </p:spTree>
    <p:extLst>
      <p:ext uri="{BB962C8B-B14F-4D97-AF65-F5344CB8AC3E}">
        <p14:creationId xmlns:p14="http://schemas.microsoft.com/office/powerpoint/2010/main" val="214122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2590800" y="76201"/>
            <a:ext cx="7543800" cy="1431925"/>
          </a:xfrm>
        </p:spPr>
        <p:txBody>
          <a:bodyPr/>
          <a:lstStyle/>
          <a:p>
            <a:pPr eaLnBrk="1" hangingPunct="1">
              <a:defRPr/>
            </a:pPr>
            <a:r>
              <a:rPr lang="en-US" dirty="0"/>
              <a:t>Philadelphia chromosome: the genetic basis of CML</a:t>
            </a:r>
          </a:p>
        </p:txBody>
      </p:sp>
      <p:pic>
        <p:nvPicPr>
          <p:cNvPr id="196611" name="Picture 3" descr="image20"/>
          <p:cNvPicPr>
            <a:picLocks noChangeAspect="1" noChangeArrowheads="1"/>
          </p:cNvPicPr>
          <p:nvPr/>
        </p:nvPicPr>
        <p:blipFill>
          <a:blip r:embed="rId2" cstate="print"/>
          <a:srcRect t="1282" b="11539"/>
          <a:stretch>
            <a:fillRect/>
          </a:stretch>
        </p:blipFill>
        <p:spPr bwMode="auto">
          <a:xfrm>
            <a:off x="2133600" y="1676400"/>
            <a:ext cx="7924800" cy="5181600"/>
          </a:xfrm>
          <a:prstGeom prst="rect">
            <a:avLst/>
          </a:prstGeom>
          <a:noFill/>
          <a:ln w="9525">
            <a:noFill/>
            <a:miter lim="800000"/>
            <a:headEnd/>
            <a:tailEnd/>
          </a:ln>
        </p:spPr>
      </p:pic>
      <p:sp>
        <p:nvSpPr>
          <p:cNvPr id="196612" name="AutoShape 4"/>
          <p:cNvSpPr>
            <a:spLocks noChangeArrowheads="1"/>
          </p:cNvSpPr>
          <p:nvPr/>
        </p:nvSpPr>
        <p:spPr bwMode="auto">
          <a:xfrm>
            <a:off x="6477000" y="5867400"/>
            <a:ext cx="304800" cy="457200"/>
          </a:xfrm>
          <a:prstGeom prst="downArrow">
            <a:avLst>
              <a:gd name="adj1" fmla="val 60833"/>
              <a:gd name="adj2" fmla="val 77604"/>
            </a:avLst>
          </a:prstGeom>
          <a:solidFill>
            <a:srgbClr val="000000"/>
          </a:solidFill>
          <a:ln w="12700" cap="sq">
            <a:solidFill>
              <a:srgbClr val="000000"/>
            </a:solidFill>
            <a:miter lim="800000"/>
            <a:headEnd type="none" w="sm" len="sm"/>
            <a:tailEnd type="none" w="sm" len="sm"/>
          </a:ln>
        </p:spPr>
        <p:txBody>
          <a:bodyPr wrap="none" anchor="ctr"/>
          <a:lstStyle/>
          <a:p>
            <a:endParaRPr lang="en-US"/>
          </a:p>
        </p:txBody>
      </p:sp>
      <p:grpSp>
        <p:nvGrpSpPr>
          <p:cNvPr id="2" name="Group 8"/>
          <p:cNvGrpSpPr>
            <a:grpSpLocks/>
          </p:cNvGrpSpPr>
          <p:nvPr/>
        </p:nvGrpSpPr>
        <p:grpSpPr bwMode="auto">
          <a:xfrm>
            <a:off x="3352800" y="2514600"/>
            <a:ext cx="6248400" cy="3200400"/>
            <a:chOff x="0" y="0"/>
            <a:chExt cx="3936" cy="2016"/>
          </a:xfrm>
        </p:grpSpPr>
        <p:grpSp>
          <p:nvGrpSpPr>
            <p:cNvPr id="196614" name="Group 9"/>
            <p:cNvGrpSpPr>
              <a:grpSpLocks/>
            </p:cNvGrpSpPr>
            <p:nvPr/>
          </p:nvGrpSpPr>
          <p:grpSpPr bwMode="auto">
            <a:xfrm>
              <a:off x="0" y="0"/>
              <a:ext cx="3936" cy="2016"/>
              <a:chOff x="816" y="480"/>
              <a:chExt cx="4224" cy="2488"/>
            </a:xfrm>
          </p:grpSpPr>
          <p:pic>
            <p:nvPicPr>
              <p:cNvPr id="196619" name="Picture 10" descr="06f2"/>
              <p:cNvPicPr>
                <a:picLocks noChangeAspect="1" noChangeArrowheads="1"/>
              </p:cNvPicPr>
              <p:nvPr/>
            </p:nvPicPr>
            <p:blipFill>
              <a:blip r:embed="rId3" cstate="print"/>
              <a:srcRect l="3798" t="5156" r="3798" b="20946"/>
              <a:stretch>
                <a:fillRect/>
              </a:stretch>
            </p:blipFill>
            <p:spPr bwMode="auto">
              <a:xfrm>
                <a:off x="816" y="480"/>
                <a:ext cx="4224" cy="2488"/>
              </a:xfrm>
              <a:prstGeom prst="rect">
                <a:avLst/>
              </a:prstGeom>
              <a:noFill/>
              <a:ln w="38100">
                <a:solidFill>
                  <a:srgbClr val="000000"/>
                </a:solidFill>
                <a:miter lim="800000"/>
                <a:headEnd/>
                <a:tailEnd/>
              </a:ln>
            </p:spPr>
          </p:pic>
          <p:sp>
            <p:nvSpPr>
              <p:cNvPr id="196620" name="Text Box 11"/>
              <p:cNvSpPr txBox="1">
                <a:spLocks noChangeArrowheads="1"/>
              </p:cNvSpPr>
              <p:nvPr/>
            </p:nvSpPr>
            <p:spPr bwMode="auto">
              <a:xfrm>
                <a:off x="3792" y="1153"/>
                <a:ext cx="366" cy="215"/>
              </a:xfrm>
              <a:prstGeom prst="rect">
                <a:avLst/>
              </a:prstGeom>
              <a:noFill/>
              <a:ln w="9525">
                <a:noFill/>
                <a:miter lim="800000"/>
                <a:headEnd/>
                <a:tailEnd/>
              </a:ln>
            </p:spPr>
            <p:txBody>
              <a:bodyPr wrap="none">
                <a:spAutoFit/>
              </a:bodyPr>
              <a:lstStyle/>
              <a:p>
                <a:r>
                  <a:rPr lang="en-US" sz="1200" b="1">
                    <a:latin typeface="Arial" charset="0"/>
                  </a:rPr>
                  <a:t>Y412</a:t>
                </a:r>
              </a:p>
            </p:txBody>
          </p:sp>
          <p:sp>
            <p:nvSpPr>
              <p:cNvPr id="196621" name="Line 12"/>
              <p:cNvSpPr>
                <a:spLocks noChangeShapeType="1"/>
              </p:cNvSpPr>
              <p:nvPr/>
            </p:nvSpPr>
            <p:spPr bwMode="auto">
              <a:xfrm>
                <a:off x="3936" y="1008"/>
                <a:ext cx="0" cy="144"/>
              </a:xfrm>
              <a:prstGeom prst="line">
                <a:avLst/>
              </a:prstGeom>
              <a:noFill/>
              <a:ln w="9525">
                <a:solidFill>
                  <a:schemeClr val="tx1"/>
                </a:solidFill>
                <a:round/>
                <a:headEnd/>
                <a:tailEnd/>
              </a:ln>
            </p:spPr>
            <p:txBody>
              <a:bodyPr/>
              <a:lstStyle/>
              <a:p>
                <a:endParaRPr lang="en-US"/>
              </a:p>
            </p:txBody>
          </p:sp>
        </p:grpSp>
        <p:sp>
          <p:nvSpPr>
            <p:cNvPr id="196615" name="Text Box 13"/>
            <p:cNvSpPr txBox="1">
              <a:spLocks noChangeArrowheads="1"/>
            </p:cNvSpPr>
            <p:nvPr/>
          </p:nvSpPr>
          <p:spPr bwMode="auto">
            <a:xfrm>
              <a:off x="3360" y="1728"/>
              <a:ext cx="474" cy="252"/>
            </a:xfrm>
            <a:prstGeom prst="rect">
              <a:avLst/>
            </a:prstGeom>
            <a:solidFill>
              <a:srgbClr val="FFFFFF"/>
            </a:solidFill>
            <a:ln w="9525">
              <a:noFill/>
              <a:miter lim="800000"/>
              <a:headEnd/>
              <a:tailEnd/>
            </a:ln>
          </p:spPr>
          <p:txBody>
            <a:bodyPr wrap="none">
              <a:spAutoFit/>
            </a:bodyPr>
            <a:lstStyle/>
            <a:p>
              <a:r>
                <a:rPr lang="en-US" b="1">
                  <a:solidFill>
                    <a:srgbClr val="000000"/>
                  </a:solidFill>
                  <a:latin typeface="+mn-lt"/>
                </a:rPr>
                <a:t>p230</a:t>
              </a:r>
              <a:r>
                <a:rPr lang="en-US" b="1" baseline="30000">
                  <a:solidFill>
                    <a:srgbClr val="000000"/>
                  </a:solidFill>
                  <a:latin typeface="+mn-lt"/>
                </a:rPr>
                <a:t> </a:t>
              </a:r>
              <a:r>
                <a:rPr lang="en-US" sz="2000" b="1">
                  <a:solidFill>
                    <a:srgbClr val="000000"/>
                  </a:solidFill>
                  <a:latin typeface="+mn-lt"/>
                </a:rPr>
                <a:t> </a:t>
              </a:r>
            </a:p>
          </p:txBody>
        </p:sp>
        <p:sp>
          <p:nvSpPr>
            <p:cNvPr id="196616" name="Text Box 14"/>
            <p:cNvSpPr txBox="1">
              <a:spLocks noChangeArrowheads="1"/>
            </p:cNvSpPr>
            <p:nvPr/>
          </p:nvSpPr>
          <p:spPr bwMode="auto">
            <a:xfrm>
              <a:off x="3098" y="1407"/>
              <a:ext cx="454" cy="252"/>
            </a:xfrm>
            <a:prstGeom prst="rect">
              <a:avLst/>
            </a:prstGeom>
            <a:solidFill>
              <a:srgbClr val="FFFFFF"/>
            </a:solidFill>
            <a:ln w="9525">
              <a:noFill/>
              <a:miter lim="800000"/>
              <a:headEnd/>
              <a:tailEnd/>
            </a:ln>
          </p:spPr>
          <p:txBody>
            <a:bodyPr wrap="square">
              <a:spAutoFit/>
            </a:bodyPr>
            <a:lstStyle/>
            <a:p>
              <a:r>
                <a:rPr lang="en-US" b="1">
                  <a:solidFill>
                    <a:srgbClr val="000000"/>
                  </a:solidFill>
                  <a:latin typeface="+mn-lt"/>
                </a:rPr>
                <a:t>p210</a:t>
              </a:r>
              <a:endParaRPr lang="en-US" sz="2000" b="1">
                <a:solidFill>
                  <a:srgbClr val="000000"/>
                </a:solidFill>
                <a:latin typeface="+mn-lt"/>
              </a:endParaRPr>
            </a:p>
          </p:txBody>
        </p:sp>
        <p:sp>
          <p:nvSpPr>
            <p:cNvPr id="196617" name="Text Box 15"/>
            <p:cNvSpPr txBox="1">
              <a:spLocks noChangeArrowheads="1"/>
            </p:cNvSpPr>
            <p:nvPr/>
          </p:nvSpPr>
          <p:spPr bwMode="auto">
            <a:xfrm>
              <a:off x="2544" y="1056"/>
              <a:ext cx="432" cy="252"/>
            </a:xfrm>
            <a:prstGeom prst="rect">
              <a:avLst/>
            </a:prstGeom>
            <a:solidFill>
              <a:srgbClr val="FFFFFF"/>
            </a:solidFill>
            <a:ln w="9525">
              <a:noFill/>
              <a:miter lim="800000"/>
              <a:headEnd/>
              <a:tailEnd/>
            </a:ln>
          </p:spPr>
          <p:txBody>
            <a:bodyPr wrap="square">
              <a:spAutoFit/>
            </a:bodyPr>
            <a:lstStyle/>
            <a:p>
              <a:r>
                <a:rPr lang="en-US" b="1">
                  <a:solidFill>
                    <a:srgbClr val="040000"/>
                  </a:solidFill>
                  <a:latin typeface="+mn-lt"/>
                </a:rPr>
                <a:t>p190</a:t>
              </a:r>
              <a:endParaRPr lang="en-US" sz="2000" b="1">
                <a:solidFill>
                  <a:srgbClr val="040000"/>
                </a:solidFill>
                <a:latin typeface="+mn-lt"/>
              </a:endParaRPr>
            </a:p>
          </p:txBody>
        </p:sp>
        <p:sp>
          <p:nvSpPr>
            <p:cNvPr id="196618" name="Text Box 16"/>
            <p:cNvSpPr txBox="1">
              <a:spLocks noChangeArrowheads="1"/>
            </p:cNvSpPr>
            <p:nvPr/>
          </p:nvSpPr>
          <p:spPr bwMode="auto">
            <a:xfrm>
              <a:off x="528" y="804"/>
              <a:ext cx="2064" cy="252"/>
            </a:xfrm>
            <a:prstGeom prst="rect">
              <a:avLst/>
            </a:prstGeom>
            <a:solidFill>
              <a:srgbClr val="FFFFFF"/>
            </a:solidFill>
            <a:ln w="9525">
              <a:noFill/>
              <a:miter lim="800000"/>
              <a:headEnd/>
              <a:tailEnd/>
            </a:ln>
          </p:spPr>
          <p:txBody>
            <a:bodyPr>
              <a:spAutoFit/>
            </a:bodyPr>
            <a:lstStyle/>
            <a:p>
              <a:r>
                <a:rPr lang="en-US" sz="2000" dirty="0">
                  <a:solidFill>
                    <a:srgbClr val="000000"/>
                  </a:solidFill>
                  <a:latin typeface="+mn-lt"/>
                </a:rPr>
                <a:t>BCR-ABL fusion proteins</a:t>
              </a:r>
            </a:p>
          </p:txBody>
        </p:sp>
      </p:grpSp>
    </p:spTree>
    <p:extLst>
      <p:ext uri="{BB962C8B-B14F-4D97-AF65-F5344CB8AC3E}">
        <p14:creationId xmlns:p14="http://schemas.microsoft.com/office/powerpoint/2010/main" val="311205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6"/>
          <p:cNvSpPr>
            <a:spLocks noChangeArrowheads="1"/>
          </p:cNvSpPr>
          <p:nvPr/>
        </p:nvSpPr>
        <p:spPr bwMode="auto">
          <a:xfrm>
            <a:off x="36095" y="6538914"/>
            <a:ext cx="9144000" cy="304800"/>
          </a:xfrm>
          <a:prstGeom prst="rect">
            <a:avLst/>
          </a:prstGeom>
          <a:noFill/>
          <a:ln w="9525">
            <a:noFill/>
            <a:miter lim="800000"/>
            <a:headEnd/>
            <a:tailEnd/>
          </a:ln>
        </p:spPr>
        <p:txBody>
          <a:bodyPr>
            <a:spAutoFit/>
          </a:bodyPr>
          <a:lstStyle/>
          <a:p>
            <a:r>
              <a:rPr lang="en-GB" sz="1400" dirty="0" err="1">
                <a:latin typeface="Arial" charset="0"/>
              </a:rPr>
              <a:t>Faderl</a:t>
            </a:r>
            <a:r>
              <a:rPr lang="en-GB" sz="1400" dirty="0">
                <a:latin typeface="Arial" charset="0"/>
              </a:rPr>
              <a:t> S et al. N </a:t>
            </a:r>
            <a:r>
              <a:rPr lang="en-GB" sz="1400" dirty="0" err="1">
                <a:latin typeface="Arial" charset="0"/>
              </a:rPr>
              <a:t>Engl</a:t>
            </a:r>
            <a:r>
              <a:rPr lang="en-GB" sz="1400" dirty="0">
                <a:latin typeface="Arial" charset="0"/>
              </a:rPr>
              <a:t> J Med  1999;341:164-172, </a:t>
            </a:r>
            <a:r>
              <a:rPr lang="en-GB" sz="1400" dirty="0"/>
              <a:t>Goldman J and Melo J. N </a:t>
            </a:r>
            <a:r>
              <a:rPr lang="en-GB" sz="1400" dirty="0" err="1"/>
              <a:t>Engl</a:t>
            </a:r>
            <a:r>
              <a:rPr lang="en-GB" sz="1400" dirty="0"/>
              <a:t> J Med 2003;349:1451-1464</a:t>
            </a:r>
            <a:endParaRPr lang="en-US" sz="1400" dirty="0"/>
          </a:p>
        </p:txBody>
      </p:sp>
      <p:pic>
        <p:nvPicPr>
          <p:cNvPr id="206851" name="Picture 11" descr="f4-u1"/>
          <p:cNvPicPr>
            <a:picLocks noChangeAspect="1" noChangeArrowheads="1"/>
          </p:cNvPicPr>
          <p:nvPr/>
        </p:nvPicPr>
        <p:blipFill>
          <a:blip r:embed="rId3" cstate="print"/>
          <a:srcRect/>
          <a:stretch>
            <a:fillRect/>
          </a:stretch>
        </p:blipFill>
        <p:spPr bwMode="auto">
          <a:xfrm>
            <a:off x="1524000" y="914401"/>
            <a:ext cx="9144000" cy="5624513"/>
          </a:xfrm>
          <a:prstGeom prst="rect">
            <a:avLst/>
          </a:prstGeom>
          <a:noFill/>
          <a:ln w="9525">
            <a:noFill/>
            <a:miter lim="800000"/>
            <a:headEnd/>
            <a:tailEnd/>
          </a:ln>
        </p:spPr>
      </p:pic>
      <p:sp>
        <p:nvSpPr>
          <p:cNvPr id="465934" name="Rectangle 14"/>
          <p:cNvSpPr>
            <a:spLocks noChangeArrowheads="1"/>
          </p:cNvSpPr>
          <p:nvPr/>
        </p:nvSpPr>
        <p:spPr bwMode="auto">
          <a:xfrm>
            <a:off x="2819400" y="152400"/>
            <a:ext cx="7848600" cy="762000"/>
          </a:xfrm>
          <a:prstGeom prst="rect">
            <a:avLst/>
          </a:prstGeom>
          <a:noFill/>
          <a:ln w="9525">
            <a:noFill/>
            <a:miter lim="800000"/>
            <a:headEnd/>
            <a:tailEnd/>
          </a:ln>
          <a:effectLst/>
        </p:spPr>
        <p:txBody>
          <a:bodyPr anchor="ctr"/>
          <a:lstStyle/>
          <a:p>
            <a:pPr>
              <a:defRPr/>
            </a:pPr>
            <a:r>
              <a:rPr lang="en-US" sz="4000" dirty="0">
                <a:latin typeface="+mj-lt"/>
              </a:rPr>
              <a:t>Tyrosine kinase inhibitors</a:t>
            </a:r>
          </a:p>
        </p:txBody>
      </p:sp>
    </p:spTree>
    <p:extLst>
      <p:ext uri="{BB962C8B-B14F-4D97-AF65-F5344CB8AC3E}">
        <p14:creationId xmlns:p14="http://schemas.microsoft.com/office/powerpoint/2010/main" val="1125242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sz="4800" dirty="0"/>
              <a:t>CML in the 21</a:t>
            </a:r>
            <a:r>
              <a:rPr lang="en-US" sz="4800" baseline="30000" dirty="0"/>
              <a:t>st</a:t>
            </a:r>
            <a:r>
              <a:rPr lang="en-US" sz="4800" dirty="0"/>
              <a:t> century</a:t>
            </a:r>
          </a:p>
        </p:txBody>
      </p:sp>
      <p:sp>
        <p:nvSpPr>
          <p:cNvPr id="3" name="Content Placeholder 2"/>
          <p:cNvSpPr>
            <a:spLocks noGrp="1"/>
          </p:cNvSpPr>
          <p:nvPr>
            <p:ph sz="half" idx="1"/>
          </p:nvPr>
        </p:nvSpPr>
        <p:spPr>
          <a:xfrm>
            <a:off x="325625" y="1103069"/>
            <a:ext cx="8627165" cy="2027583"/>
          </a:xfrm>
        </p:spPr>
        <p:txBody>
          <a:bodyPr>
            <a:noAutofit/>
          </a:bodyPr>
          <a:lstStyle/>
          <a:p>
            <a:pPr>
              <a:defRPr/>
            </a:pPr>
            <a:r>
              <a:rPr lang="en-US" sz="3200" dirty="0"/>
              <a:t>Defined by </a:t>
            </a:r>
            <a:r>
              <a:rPr lang="en-US" sz="3200" i="1" dirty="0"/>
              <a:t>BCR-ABL1</a:t>
            </a:r>
            <a:r>
              <a:rPr lang="en-US" sz="3200" dirty="0"/>
              <a:t> fusion</a:t>
            </a:r>
          </a:p>
          <a:p>
            <a:pPr>
              <a:defRPr/>
            </a:pPr>
            <a:r>
              <a:rPr lang="en-US" sz="3200" dirty="0"/>
              <a:t>Treated very effectively with tyrosine kinase inhibitors (TKI) that target BCR-ABL1 fusion protein</a:t>
            </a:r>
          </a:p>
        </p:txBody>
      </p:sp>
      <p:sp>
        <p:nvSpPr>
          <p:cNvPr id="9" name="Content Placeholder 8"/>
          <p:cNvSpPr>
            <a:spLocks noGrp="1"/>
          </p:cNvSpPr>
          <p:nvPr>
            <p:ph sz="half" idx="2"/>
          </p:nvPr>
        </p:nvSpPr>
        <p:spPr>
          <a:xfrm>
            <a:off x="762000" y="3242598"/>
            <a:ext cx="4817166" cy="3408295"/>
          </a:xfrm>
        </p:spPr>
        <p:txBody>
          <a:bodyPr>
            <a:noAutofit/>
          </a:bodyPr>
          <a:lstStyle/>
          <a:p>
            <a:pPr lvl="1"/>
            <a:r>
              <a:rPr lang="en-US" sz="2800" dirty="0"/>
              <a:t>Disease progression no longer inevitable</a:t>
            </a:r>
          </a:p>
          <a:p>
            <a:pPr lvl="1"/>
            <a:r>
              <a:rPr lang="en-US" sz="2800" dirty="0"/>
              <a:t>Patterns of disease evolution are closely linked to responsiveness versus resistance to </a:t>
            </a:r>
            <a:r>
              <a:rPr lang="en-US" sz="2800" dirty="0" err="1"/>
              <a:t>TKI</a:t>
            </a:r>
            <a:r>
              <a:rPr lang="en-US" sz="2800" dirty="0"/>
              <a:t> therapy</a:t>
            </a:r>
          </a:p>
          <a:p>
            <a:endParaRPr lang="en-US" sz="3200" dirty="0"/>
          </a:p>
          <a:p>
            <a:endParaRPr lang="en-US" sz="3200" dirty="0"/>
          </a:p>
        </p:txBody>
      </p:sp>
      <p:pic>
        <p:nvPicPr>
          <p:cNvPr id="7" name="Picture 2" descr="Mongoose and Cobra in mortal combat"/>
          <p:cNvPicPr>
            <a:picLocks noChangeAspect="1" noChangeArrowheads="1"/>
          </p:cNvPicPr>
          <p:nvPr/>
        </p:nvPicPr>
        <p:blipFill>
          <a:blip r:embed="rId2" cstate="print"/>
          <a:srcRect/>
          <a:stretch>
            <a:fillRect/>
          </a:stretch>
        </p:blipFill>
        <p:spPr bwMode="auto">
          <a:xfrm>
            <a:off x="6603926" y="3138673"/>
            <a:ext cx="4697728" cy="3405854"/>
          </a:xfrm>
          <a:prstGeom prst="rect">
            <a:avLst/>
          </a:prstGeom>
          <a:noFill/>
        </p:spPr>
      </p:pic>
      <p:sp>
        <p:nvSpPr>
          <p:cNvPr id="6" name="Rectangle 5"/>
          <p:cNvSpPr/>
          <p:nvPr/>
        </p:nvSpPr>
        <p:spPr>
          <a:xfrm>
            <a:off x="7391400" y="3734564"/>
            <a:ext cx="950902" cy="523220"/>
          </a:xfrm>
          <a:prstGeom prst="rect">
            <a:avLst/>
          </a:prstGeom>
          <a:noFill/>
        </p:spPr>
        <p:txBody>
          <a:bodyPr wrap="none" lIns="91440" tIns="45720" rIns="91440" bIns="45720">
            <a:spAutoFit/>
          </a:bodyPr>
          <a:lstStyle/>
          <a:p>
            <a:pPr algn="ctr"/>
            <a:r>
              <a:rPr 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CML</a:t>
            </a:r>
          </a:p>
        </p:txBody>
      </p:sp>
      <p:sp>
        <p:nvSpPr>
          <p:cNvPr id="8" name="Rectangle 7"/>
          <p:cNvSpPr/>
          <p:nvPr/>
        </p:nvSpPr>
        <p:spPr>
          <a:xfrm>
            <a:off x="9525000" y="4724400"/>
            <a:ext cx="920445" cy="584775"/>
          </a:xfrm>
          <a:prstGeom prst="rect">
            <a:avLst/>
          </a:prstGeom>
          <a:noFill/>
        </p:spPr>
        <p:txBody>
          <a:bodyPr wrap="none" lIns="91440" tIns="45720" rIns="91440" bIns="45720">
            <a:spAutoFit/>
          </a:bodyPr>
          <a:lstStyle/>
          <a:p>
            <a:pPr algn="ctr"/>
            <a:r>
              <a:rPr lang="en-US" sz="32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TKI</a:t>
            </a:r>
            <a:endPar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090513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821" y="152400"/>
            <a:ext cx="11277600" cy="990600"/>
          </a:xfrm>
        </p:spPr>
        <p:txBody>
          <a:bodyPr/>
          <a:lstStyle/>
          <a:p>
            <a:pPr algn="l"/>
            <a:r>
              <a:rPr lang="en-US" sz="4000" dirty="0"/>
              <a:t>CML is a posterchild for a genetically-defined disease</a:t>
            </a:r>
          </a:p>
        </p:txBody>
      </p:sp>
      <p:sp>
        <p:nvSpPr>
          <p:cNvPr id="3" name="Content Placeholder 2"/>
          <p:cNvSpPr>
            <a:spLocks noGrp="1"/>
          </p:cNvSpPr>
          <p:nvPr>
            <p:ph idx="1"/>
          </p:nvPr>
        </p:nvSpPr>
        <p:spPr>
          <a:xfrm>
            <a:off x="152400" y="1371600"/>
            <a:ext cx="11899232" cy="4525963"/>
          </a:xfrm>
        </p:spPr>
        <p:txBody>
          <a:bodyPr/>
          <a:lstStyle/>
          <a:p>
            <a:pPr>
              <a:spcBef>
                <a:spcPts val="0"/>
              </a:spcBef>
            </a:pPr>
            <a:r>
              <a:rPr lang="en-US" dirty="0"/>
              <a:t>Genetic abnormality, not morphology, defines disease behavior </a:t>
            </a:r>
          </a:p>
          <a:p>
            <a:pPr lvl="1">
              <a:spcBef>
                <a:spcPts val="0"/>
              </a:spcBef>
            </a:pPr>
            <a:r>
              <a:rPr lang="en-US" dirty="0"/>
              <a:t>‘Philadelphia-chromosome-negative’ CML resembles CML morphologically, but has much poorer outcome: no longer considered as part of CML</a:t>
            </a:r>
          </a:p>
          <a:p>
            <a:pPr lvl="1">
              <a:spcBef>
                <a:spcPts val="0"/>
              </a:spcBef>
            </a:pPr>
            <a:r>
              <a:rPr lang="en-US" dirty="0"/>
              <a:t>Morphologic variants of CML mimicking other diseases behave like classic CML</a:t>
            </a:r>
          </a:p>
          <a:p>
            <a:pPr>
              <a:spcBef>
                <a:spcPts val="0"/>
              </a:spcBef>
            </a:pPr>
            <a:r>
              <a:rPr lang="en-US" dirty="0"/>
              <a:t>Genetic landscape is relatively simple, with no or few cooperating genetic events</a:t>
            </a:r>
          </a:p>
          <a:p>
            <a:pPr lvl="1">
              <a:spcBef>
                <a:spcPts val="0"/>
              </a:spcBef>
            </a:pPr>
            <a:r>
              <a:rPr lang="en-US" i="1" dirty="0"/>
              <a:t>BCR-ABL1</a:t>
            </a:r>
            <a:r>
              <a:rPr lang="en-US" dirty="0"/>
              <a:t> is both necessary and sufficient to create CML</a:t>
            </a:r>
          </a:p>
          <a:p>
            <a:pPr>
              <a:spcBef>
                <a:spcPts val="0"/>
              </a:spcBef>
            </a:pPr>
            <a:r>
              <a:rPr lang="en-US" dirty="0"/>
              <a:t>Targeted therapy that neutralizes the oncoprotein effectively cures the disease</a:t>
            </a:r>
          </a:p>
          <a:p>
            <a:pPr>
              <a:spcBef>
                <a:spcPts val="0"/>
              </a:spcBef>
            </a:pPr>
            <a:r>
              <a:rPr lang="en-US" dirty="0"/>
              <a:t>Diagnosis and monitoring of disease rely mainly on genetics</a:t>
            </a:r>
          </a:p>
          <a:p>
            <a:pPr>
              <a:spcBef>
                <a:spcPts val="0"/>
              </a:spcBef>
            </a:pPr>
            <a:endParaRPr lang="en-US" dirty="0"/>
          </a:p>
        </p:txBody>
      </p:sp>
    </p:spTree>
    <p:extLst>
      <p:ext uri="{BB962C8B-B14F-4D97-AF65-F5344CB8AC3E}">
        <p14:creationId xmlns:p14="http://schemas.microsoft.com/office/powerpoint/2010/main" val="200387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229600" cy="1143000"/>
          </a:xfrm>
        </p:spPr>
        <p:txBody>
          <a:bodyPr>
            <a:noAutofit/>
          </a:bodyPr>
          <a:lstStyle/>
          <a:p>
            <a:r>
              <a:rPr lang="en-US" sz="3600" dirty="0"/>
              <a:t>JAK2-associated MPN: </a:t>
            </a:r>
            <a:br>
              <a:rPr lang="en-US" sz="3600" dirty="0"/>
            </a:br>
            <a:r>
              <a:rPr lang="en-US" sz="3600" dirty="0"/>
              <a:t>Deregulation of the JAK/STAT pathway</a:t>
            </a:r>
          </a:p>
        </p:txBody>
      </p:sp>
      <p:pic>
        <p:nvPicPr>
          <p:cNvPr id="47106" name="Picture 2"/>
          <p:cNvPicPr>
            <a:picLocks noChangeAspect="1" noChangeArrowheads="1"/>
          </p:cNvPicPr>
          <p:nvPr/>
        </p:nvPicPr>
        <p:blipFill>
          <a:blip r:embed="rId3" cstate="print"/>
          <a:srcRect/>
          <a:stretch>
            <a:fillRect/>
          </a:stretch>
        </p:blipFill>
        <p:spPr bwMode="auto">
          <a:xfrm>
            <a:off x="2667000" y="1219200"/>
            <a:ext cx="6270722" cy="5600700"/>
          </a:xfrm>
          <a:prstGeom prst="rect">
            <a:avLst/>
          </a:prstGeom>
          <a:noFill/>
          <a:ln w="9525">
            <a:noFill/>
            <a:miter lim="800000"/>
            <a:headEnd/>
            <a:tailEnd/>
          </a:ln>
        </p:spPr>
      </p:pic>
      <p:sp>
        <p:nvSpPr>
          <p:cNvPr id="5" name="TextBox 4"/>
          <p:cNvSpPr txBox="1"/>
          <p:nvPr/>
        </p:nvSpPr>
        <p:spPr>
          <a:xfrm>
            <a:off x="-52137" y="6589022"/>
            <a:ext cx="7839255" cy="276999"/>
          </a:xfrm>
          <a:prstGeom prst="rect">
            <a:avLst/>
          </a:prstGeom>
          <a:noFill/>
        </p:spPr>
        <p:txBody>
          <a:bodyPr wrap="none" rtlCol="0">
            <a:spAutoFit/>
          </a:bodyPr>
          <a:lstStyle/>
          <a:p>
            <a:r>
              <a:rPr lang="en-US" sz="1200" dirty="0"/>
              <a:t>Nature Reviews Cancer 2007; </a:t>
            </a:r>
            <a:r>
              <a:rPr lang="en-US" sz="1200" dirty="0" err="1"/>
              <a:t>Rampal</a:t>
            </a:r>
            <a:r>
              <a:rPr lang="en-US" sz="1200" dirty="0"/>
              <a:t> R et al. Blood 2014;123:3123-33; </a:t>
            </a:r>
            <a:r>
              <a:rPr lang="en-US" sz="1200" dirty="0" err="1"/>
              <a:t>Chachoua</a:t>
            </a:r>
            <a:r>
              <a:rPr lang="en-US" sz="1200" dirty="0"/>
              <a:t> I et al. Blood 2016;127:1325 </a:t>
            </a:r>
          </a:p>
        </p:txBody>
      </p:sp>
      <p:sp>
        <p:nvSpPr>
          <p:cNvPr id="11" name="Bent Arrow 10"/>
          <p:cNvSpPr/>
          <p:nvPr/>
        </p:nvSpPr>
        <p:spPr>
          <a:xfrm>
            <a:off x="8001000" y="3810000"/>
            <a:ext cx="152400" cy="175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a:off x="8153400" y="4191000"/>
            <a:ext cx="152400" cy="1600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a:off x="8305800" y="4572000"/>
            <a:ext cx="152400" cy="1600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 name="Group 16"/>
          <p:cNvGrpSpPr/>
          <p:nvPr/>
        </p:nvGrpSpPr>
        <p:grpSpPr>
          <a:xfrm>
            <a:off x="8454220" y="3657600"/>
            <a:ext cx="1233030" cy="369332"/>
            <a:chOff x="6705600" y="3657600"/>
            <a:chExt cx="1233030" cy="369332"/>
          </a:xfrm>
        </p:grpSpPr>
        <p:sp>
          <p:nvSpPr>
            <p:cNvPr id="14" name="TextBox 13"/>
            <p:cNvSpPr txBox="1"/>
            <p:nvPr/>
          </p:nvSpPr>
          <p:spPr>
            <a:xfrm>
              <a:off x="6705600" y="3657600"/>
              <a:ext cx="1233030" cy="369332"/>
            </a:xfrm>
            <a:prstGeom prst="rect">
              <a:avLst/>
            </a:prstGeom>
            <a:noFill/>
          </p:spPr>
          <p:txBody>
            <a:bodyPr wrap="none" rtlCol="0">
              <a:spAutoFit/>
            </a:bodyPr>
            <a:lstStyle/>
            <a:p>
              <a:r>
                <a:rPr lang="en-US" dirty="0"/>
                <a:t> Cytokines</a:t>
              </a:r>
            </a:p>
          </p:txBody>
        </p:sp>
        <p:cxnSp>
          <p:nvCxnSpPr>
            <p:cNvPr id="16" name="Straight Arrow Connector 15"/>
            <p:cNvCxnSpPr/>
            <p:nvPr/>
          </p:nvCxnSpPr>
          <p:spPr>
            <a:xfrm flipV="1">
              <a:off x="6781800" y="3657600"/>
              <a:ext cx="0" cy="3048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grpSp>
        <p:nvGrpSpPr>
          <p:cNvPr id="4" name="Group 17"/>
          <p:cNvGrpSpPr/>
          <p:nvPr/>
        </p:nvGrpSpPr>
        <p:grpSpPr>
          <a:xfrm>
            <a:off x="8458200" y="4038600"/>
            <a:ext cx="1204240" cy="369332"/>
            <a:chOff x="6781800" y="3886200"/>
            <a:chExt cx="1204240" cy="369332"/>
          </a:xfrm>
        </p:grpSpPr>
        <p:sp>
          <p:nvSpPr>
            <p:cNvPr id="19" name="TextBox 18"/>
            <p:cNvSpPr txBox="1"/>
            <p:nvPr/>
          </p:nvSpPr>
          <p:spPr>
            <a:xfrm>
              <a:off x="6781800" y="3886200"/>
              <a:ext cx="1204240" cy="369332"/>
            </a:xfrm>
            <a:prstGeom prst="rect">
              <a:avLst/>
            </a:prstGeom>
            <a:noFill/>
          </p:spPr>
          <p:txBody>
            <a:bodyPr wrap="none" rtlCol="0">
              <a:spAutoFit/>
            </a:bodyPr>
            <a:lstStyle/>
            <a:p>
              <a:r>
                <a:rPr lang="en-US" dirty="0"/>
                <a:t> Cyclin D1</a:t>
              </a:r>
            </a:p>
          </p:txBody>
        </p:sp>
        <p:cxnSp>
          <p:nvCxnSpPr>
            <p:cNvPr id="20" name="Straight Arrow Connector 19"/>
            <p:cNvCxnSpPr/>
            <p:nvPr/>
          </p:nvCxnSpPr>
          <p:spPr>
            <a:xfrm flipV="1">
              <a:off x="6858000" y="3886200"/>
              <a:ext cx="0" cy="3048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sp>
        <p:nvSpPr>
          <p:cNvPr id="22" name="TextBox 21"/>
          <p:cNvSpPr txBox="1"/>
          <p:nvPr/>
        </p:nvSpPr>
        <p:spPr>
          <a:xfrm>
            <a:off x="8458200" y="4419600"/>
            <a:ext cx="1469826" cy="369332"/>
          </a:xfrm>
          <a:prstGeom prst="rect">
            <a:avLst/>
          </a:prstGeom>
          <a:noFill/>
        </p:spPr>
        <p:txBody>
          <a:bodyPr wrap="none" rtlCol="0">
            <a:spAutoFit/>
          </a:bodyPr>
          <a:lstStyle/>
          <a:p>
            <a:r>
              <a:rPr lang="en-US" dirty="0"/>
              <a:t> </a:t>
            </a:r>
            <a:r>
              <a:rPr lang="en-US" dirty="0" err="1"/>
              <a:t>FGFB</a:t>
            </a:r>
            <a:r>
              <a:rPr lang="en-US" dirty="0"/>
              <a:t>, VEGF</a:t>
            </a:r>
          </a:p>
        </p:txBody>
      </p:sp>
      <p:cxnSp>
        <p:nvCxnSpPr>
          <p:cNvPr id="23" name="Straight Arrow Connector 22"/>
          <p:cNvCxnSpPr/>
          <p:nvPr/>
        </p:nvCxnSpPr>
        <p:spPr>
          <a:xfrm flipV="1">
            <a:off x="8534400" y="4419600"/>
            <a:ext cx="0" cy="3048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grpSp>
        <p:nvGrpSpPr>
          <p:cNvPr id="10" name="Group 9"/>
          <p:cNvGrpSpPr/>
          <p:nvPr/>
        </p:nvGrpSpPr>
        <p:grpSpPr>
          <a:xfrm>
            <a:off x="8077200" y="2286000"/>
            <a:ext cx="1676400" cy="381000"/>
            <a:chOff x="6553200" y="2286000"/>
            <a:chExt cx="1676400" cy="381000"/>
          </a:xfrm>
        </p:grpSpPr>
        <p:sp>
          <p:nvSpPr>
            <p:cNvPr id="8" name="Left Arrow 7"/>
            <p:cNvSpPr/>
            <p:nvPr/>
          </p:nvSpPr>
          <p:spPr>
            <a:xfrm>
              <a:off x="6553200" y="2362200"/>
              <a:ext cx="9906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540890" y="2286000"/>
              <a:ext cx="688710" cy="369332"/>
            </a:xfrm>
            <a:prstGeom prst="rect">
              <a:avLst/>
            </a:prstGeom>
            <a:noFill/>
          </p:spPr>
          <p:txBody>
            <a:bodyPr wrap="none" rtlCol="0">
              <a:spAutoFit/>
            </a:bodyPr>
            <a:lstStyle/>
            <a:p>
              <a:r>
                <a:rPr lang="en-US" dirty="0"/>
                <a:t>2005</a:t>
              </a:r>
            </a:p>
          </p:txBody>
        </p:sp>
      </p:grpSp>
      <p:grpSp>
        <p:nvGrpSpPr>
          <p:cNvPr id="15" name="Group 14"/>
          <p:cNvGrpSpPr/>
          <p:nvPr/>
        </p:nvGrpSpPr>
        <p:grpSpPr>
          <a:xfrm>
            <a:off x="8458200" y="1828800"/>
            <a:ext cx="1679310" cy="369332"/>
            <a:chOff x="6934200" y="1828800"/>
            <a:chExt cx="1679310" cy="369332"/>
          </a:xfrm>
        </p:grpSpPr>
        <p:sp>
          <p:nvSpPr>
            <p:cNvPr id="24" name="Left Arrow 23"/>
            <p:cNvSpPr/>
            <p:nvPr/>
          </p:nvSpPr>
          <p:spPr>
            <a:xfrm>
              <a:off x="6934200" y="1828800"/>
              <a:ext cx="9906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7924800" y="1828800"/>
              <a:ext cx="688710" cy="369332"/>
            </a:xfrm>
            <a:prstGeom prst="rect">
              <a:avLst/>
            </a:prstGeom>
            <a:noFill/>
          </p:spPr>
          <p:txBody>
            <a:bodyPr wrap="none" rtlCol="0">
              <a:spAutoFit/>
            </a:bodyPr>
            <a:lstStyle/>
            <a:p>
              <a:r>
                <a:rPr lang="en-US" dirty="0"/>
                <a:t>2007</a:t>
              </a:r>
            </a:p>
          </p:txBody>
        </p:sp>
      </p:grpSp>
      <p:grpSp>
        <p:nvGrpSpPr>
          <p:cNvPr id="30" name="Group 29"/>
          <p:cNvGrpSpPr/>
          <p:nvPr/>
        </p:nvGrpSpPr>
        <p:grpSpPr>
          <a:xfrm>
            <a:off x="1532848" y="2438400"/>
            <a:ext cx="1517908" cy="2908300"/>
            <a:chOff x="8848" y="2438400"/>
            <a:chExt cx="1517908" cy="2908300"/>
          </a:xfrm>
        </p:grpSpPr>
        <p:pic>
          <p:nvPicPr>
            <p:cNvPr id="28" name="Picture 27"/>
            <p:cNvPicPr>
              <a:picLocks noChangeAspect="1"/>
            </p:cNvPicPr>
            <p:nvPr/>
          </p:nvPicPr>
          <p:blipFill>
            <a:blip r:embed="rId4" cstate="print"/>
            <a:stretch>
              <a:fillRect/>
            </a:stretch>
          </p:blipFill>
          <p:spPr>
            <a:xfrm>
              <a:off x="8848" y="2743200"/>
              <a:ext cx="1517908" cy="2603500"/>
            </a:xfrm>
            <a:prstGeom prst="rect">
              <a:avLst/>
            </a:prstGeom>
          </p:spPr>
        </p:pic>
        <p:sp>
          <p:nvSpPr>
            <p:cNvPr id="29" name="TextBox 28"/>
            <p:cNvSpPr txBox="1"/>
            <p:nvPr/>
          </p:nvSpPr>
          <p:spPr>
            <a:xfrm>
              <a:off x="381000" y="2438400"/>
              <a:ext cx="688710" cy="369332"/>
            </a:xfrm>
            <a:prstGeom prst="rect">
              <a:avLst/>
            </a:prstGeom>
            <a:noFill/>
          </p:spPr>
          <p:txBody>
            <a:bodyPr wrap="none" rtlCol="0">
              <a:spAutoFit/>
            </a:bodyPr>
            <a:lstStyle/>
            <a:p>
              <a:r>
                <a:rPr lang="en-US" dirty="0"/>
                <a:t>2016</a:t>
              </a:r>
            </a:p>
          </p:txBody>
        </p:sp>
      </p:grpSp>
      <p:sp>
        <p:nvSpPr>
          <p:cNvPr id="31" name="TextBox 30"/>
          <p:cNvSpPr txBox="1"/>
          <p:nvPr/>
        </p:nvSpPr>
        <p:spPr>
          <a:xfrm>
            <a:off x="2514600" y="1307068"/>
            <a:ext cx="841546" cy="369332"/>
          </a:xfrm>
          <a:prstGeom prst="rect">
            <a:avLst/>
          </a:prstGeom>
          <a:solidFill>
            <a:schemeClr val="bg1"/>
          </a:solidFill>
        </p:spPr>
        <p:txBody>
          <a:bodyPr wrap="none" rtlCol="0">
            <a:spAutoFit/>
          </a:bodyPr>
          <a:lstStyle/>
          <a:p>
            <a:r>
              <a:rPr lang="en-US" dirty="0"/>
              <a:t>CSF3R</a:t>
            </a:r>
          </a:p>
        </p:txBody>
      </p:sp>
      <p:grpSp>
        <p:nvGrpSpPr>
          <p:cNvPr id="38" name="Group 37"/>
          <p:cNvGrpSpPr/>
          <p:nvPr/>
        </p:nvGrpSpPr>
        <p:grpSpPr>
          <a:xfrm>
            <a:off x="1524000" y="990600"/>
            <a:ext cx="8537310" cy="685800"/>
            <a:chOff x="0" y="990600"/>
            <a:chExt cx="8537310" cy="685800"/>
          </a:xfrm>
        </p:grpSpPr>
        <p:sp>
          <p:nvSpPr>
            <p:cNvPr id="7" name="TextBox 6"/>
            <p:cNvSpPr txBox="1"/>
            <p:nvPr/>
          </p:nvSpPr>
          <p:spPr>
            <a:xfrm>
              <a:off x="6172200" y="1219200"/>
              <a:ext cx="723275" cy="369332"/>
            </a:xfrm>
            <a:prstGeom prst="rect">
              <a:avLst/>
            </a:prstGeom>
            <a:noFill/>
          </p:spPr>
          <p:txBody>
            <a:bodyPr wrap="none" rtlCol="0">
              <a:spAutoFit/>
            </a:bodyPr>
            <a:lstStyle/>
            <a:p>
              <a:r>
                <a:rPr lang="en-US" dirty="0"/>
                <a:t>CALR</a:t>
              </a:r>
            </a:p>
          </p:txBody>
        </p:sp>
        <p:grpSp>
          <p:nvGrpSpPr>
            <p:cNvPr id="21" name="Group 20"/>
            <p:cNvGrpSpPr/>
            <p:nvPr/>
          </p:nvGrpSpPr>
          <p:grpSpPr>
            <a:xfrm>
              <a:off x="0" y="990600"/>
              <a:ext cx="8537310" cy="685800"/>
              <a:chOff x="0" y="990600"/>
              <a:chExt cx="8537310" cy="685800"/>
            </a:xfrm>
          </p:grpSpPr>
          <p:grpSp>
            <p:nvGrpSpPr>
              <p:cNvPr id="18" name="Group 17"/>
              <p:cNvGrpSpPr/>
              <p:nvPr/>
            </p:nvGrpSpPr>
            <p:grpSpPr>
              <a:xfrm>
                <a:off x="6858000" y="1219200"/>
                <a:ext cx="1679310" cy="369332"/>
                <a:chOff x="6858000" y="1219200"/>
                <a:chExt cx="1679310" cy="369332"/>
              </a:xfrm>
            </p:grpSpPr>
            <p:sp>
              <p:nvSpPr>
                <p:cNvPr id="25" name="Left Arrow 24"/>
                <p:cNvSpPr/>
                <p:nvPr/>
              </p:nvSpPr>
              <p:spPr>
                <a:xfrm>
                  <a:off x="6858000" y="1219200"/>
                  <a:ext cx="990600" cy="3048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7848600" y="1219200"/>
                  <a:ext cx="688710" cy="369332"/>
                </a:xfrm>
                <a:prstGeom prst="rect">
                  <a:avLst/>
                </a:prstGeom>
                <a:noFill/>
              </p:spPr>
              <p:txBody>
                <a:bodyPr wrap="none" rtlCol="0">
                  <a:spAutoFit/>
                </a:bodyPr>
                <a:lstStyle/>
                <a:p>
                  <a:r>
                    <a:rPr lang="en-US" dirty="0"/>
                    <a:t>2013</a:t>
                  </a:r>
                </a:p>
              </p:txBody>
            </p:sp>
          </p:grpSp>
          <p:sp>
            <p:nvSpPr>
              <p:cNvPr id="6" name="Right Arrow 5"/>
              <p:cNvSpPr/>
              <p:nvPr/>
            </p:nvSpPr>
            <p:spPr>
              <a:xfrm>
                <a:off x="0" y="1295400"/>
                <a:ext cx="990600" cy="381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152400" y="990600"/>
                <a:ext cx="688710" cy="369332"/>
              </a:xfrm>
              <a:prstGeom prst="rect">
                <a:avLst/>
              </a:prstGeom>
              <a:noFill/>
            </p:spPr>
            <p:txBody>
              <a:bodyPr wrap="none" rtlCol="0">
                <a:spAutoFit/>
              </a:bodyPr>
              <a:lstStyle/>
              <a:p>
                <a:r>
                  <a:rPr lang="en-US" dirty="0"/>
                  <a:t>2013</a:t>
                </a:r>
              </a:p>
            </p:txBody>
          </p:sp>
        </p:grpSp>
      </p:grpSp>
      <p:sp>
        <p:nvSpPr>
          <p:cNvPr id="36" name="TextBox 35"/>
          <p:cNvSpPr txBox="1"/>
          <p:nvPr/>
        </p:nvSpPr>
        <p:spPr>
          <a:xfrm>
            <a:off x="4191001" y="1143000"/>
            <a:ext cx="748923" cy="369332"/>
          </a:xfrm>
          <a:prstGeom prst="rect">
            <a:avLst/>
          </a:prstGeom>
          <a:solidFill>
            <a:srgbClr val="FFFFFF"/>
          </a:solidFill>
        </p:spPr>
        <p:txBody>
          <a:bodyPr wrap="none" rtlCol="0">
            <a:spAutoFit/>
          </a:bodyPr>
          <a:lstStyle/>
          <a:p>
            <a:r>
              <a:rPr lang="en-US" dirty="0"/>
              <a:t>EPOR</a:t>
            </a:r>
          </a:p>
        </p:txBody>
      </p:sp>
      <p:sp>
        <p:nvSpPr>
          <p:cNvPr id="37" name="TextBox 36"/>
          <p:cNvSpPr txBox="1"/>
          <p:nvPr/>
        </p:nvSpPr>
        <p:spPr>
          <a:xfrm>
            <a:off x="6400800" y="1143000"/>
            <a:ext cx="753294" cy="369332"/>
          </a:xfrm>
          <a:prstGeom prst="rect">
            <a:avLst/>
          </a:prstGeom>
          <a:solidFill>
            <a:srgbClr val="FFFFFF"/>
          </a:solidFill>
        </p:spPr>
        <p:txBody>
          <a:bodyPr wrap="none" rtlCol="0">
            <a:spAutoFit/>
          </a:bodyPr>
          <a:lstStyle/>
          <a:p>
            <a:r>
              <a:rPr lang="en-US" dirty="0"/>
              <a:t>TPOR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dissolv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10706395"/>
              </p:ext>
            </p:extLst>
          </p:nvPr>
        </p:nvGraphicFramePr>
        <p:xfrm>
          <a:off x="1524000" y="25397"/>
          <a:ext cx="9144000" cy="3719092"/>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04050">
                <a:tc>
                  <a:txBody>
                    <a:bodyPr/>
                    <a:lstStyle/>
                    <a:p>
                      <a:endParaRPr lang="en-US" dirty="0"/>
                    </a:p>
                  </a:txBody>
                  <a:tcPr/>
                </a:tc>
                <a:tc>
                  <a:txBody>
                    <a:bodyPr/>
                    <a:lstStyle/>
                    <a:p>
                      <a:r>
                        <a:rPr lang="en-US" dirty="0"/>
                        <a:t>Essential </a:t>
                      </a:r>
                      <a:r>
                        <a:rPr lang="en-US" dirty="0" err="1"/>
                        <a:t>thromocythemia</a:t>
                      </a:r>
                      <a:endParaRPr lang="en-US" dirty="0"/>
                    </a:p>
                  </a:txBody>
                  <a:tcPr/>
                </a:tc>
                <a:tc>
                  <a:txBody>
                    <a:bodyPr/>
                    <a:lstStyle/>
                    <a:p>
                      <a:r>
                        <a:rPr lang="en-US" dirty="0"/>
                        <a:t>Primary </a:t>
                      </a:r>
                      <a:r>
                        <a:rPr lang="en-US" dirty="0" err="1"/>
                        <a:t>myelofibrosis</a:t>
                      </a:r>
                      <a:endParaRPr lang="en-US" dirty="0"/>
                    </a:p>
                  </a:txBody>
                  <a:tcPr/>
                </a:tc>
                <a:tc>
                  <a:txBody>
                    <a:bodyPr/>
                    <a:lstStyle/>
                    <a:p>
                      <a:r>
                        <a:rPr lang="en-US" dirty="0"/>
                        <a:t>Polycythemia</a:t>
                      </a:r>
                      <a:r>
                        <a:rPr lang="en-US" baseline="0" dirty="0"/>
                        <a:t> </a:t>
                      </a:r>
                      <a:r>
                        <a:rPr lang="en-US" baseline="0" dirty="0" err="1"/>
                        <a:t>vera</a:t>
                      </a:r>
                      <a:endParaRPr lang="en-US" dirty="0"/>
                    </a:p>
                  </a:txBody>
                  <a:tcPr/>
                </a:tc>
                <a:extLst>
                  <a:ext uri="{0D108BD9-81ED-4DB2-BD59-A6C34878D82A}">
                    <a16:rowId xmlns:a16="http://schemas.microsoft.com/office/drawing/2014/main" val="10000"/>
                  </a:ext>
                </a:extLst>
              </a:tr>
              <a:tr h="404050">
                <a:tc>
                  <a:txBody>
                    <a:bodyPr/>
                    <a:lstStyle/>
                    <a:p>
                      <a:r>
                        <a:rPr lang="en-US" dirty="0"/>
                        <a:t>Counts</a:t>
                      </a:r>
                    </a:p>
                  </a:txBody>
                  <a:tcPr>
                    <a:solidFill>
                      <a:schemeClr val="bg1">
                        <a:lumMod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Platelets </a:t>
                      </a:r>
                      <a:r>
                        <a:rPr lang="it-IT" altLang="en-US" sz="1800" dirty="0">
                          <a:latin typeface="+mn-lt"/>
                          <a:ea typeface="Tahoma" panose="020B0604030504040204" pitchFamily="34" charset="0"/>
                          <a:cs typeface="Tahoma" panose="020B0604030504040204" pitchFamily="34" charset="0"/>
                        </a:rPr>
                        <a:t>≥450 x 10</a:t>
                      </a:r>
                      <a:r>
                        <a:rPr lang="it-IT" altLang="en-US" sz="1800" baseline="30000" dirty="0">
                          <a:latin typeface="+mn-lt"/>
                          <a:ea typeface="Tahoma" panose="020B0604030504040204" pitchFamily="34" charset="0"/>
                          <a:cs typeface="Tahoma" panose="020B0604030504040204" pitchFamily="34" charset="0"/>
                        </a:rPr>
                        <a:t>9</a:t>
                      </a:r>
                      <a:r>
                        <a:rPr lang="it-IT" altLang="en-US" sz="1800" dirty="0">
                          <a:latin typeface="+mn-lt"/>
                          <a:ea typeface="Tahoma" panose="020B0604030504040204" pitchFamily="34" charset="0"/>
                          <a:cs typeface="Tahoma" panose="020B0604030504040204" pitchFamily="34" charset="0"/>
                        </a:rPr>
                        <a:t>/L</a:t>
                      </a:r>
                    </a:p>
                  </a:txBody>
                  <a:tcPr>
                    <a:solidFill>
                      <a:schemeClr val="bg1">
                        <a:lumMod val="75000"/>
                      </a:schemeClr>
                    </a:solidFill>
                  </a:tcPr>
                </a:tc>
                <a:tc>
                  <a:txBody>
                    <a:bodyPr/>
                    <a:lstStyle/>
                    <a:p>
                      <a:r>
                        <a:rPr lang="en-US" dirty="0"/>
                        <a:t>Variable</a:t>
                      </a:r>
                    </a:p>
                  </a:txBody>
                  <a:tcPr>
                    <a:solidFill>
                      <a:schemeClr val="bg1">
                        <a:lumMod val="75000"/>
                      </a:schemeClr>
                    </a:solidFill>
                  </a:tcPr>
                </a:tc>
                <a:tc>
                  <a:txBody>
                    <a:bodyPr/>
                    <a:lstStyle/>
                    <a:p>
                      <a:r>
                        <a:rPr lang="en-US" dirty="0"/>
                        <a:t>Hemoglobin</a:t>
                      </a:r>
                      <a:r>
                        <a:rPr lang="en-US" baseline="0" dirty="0"/>
                        <a:t> </a:t>
                      </a:r>
                    </a:p>
                    <a:p>
                      <a:r>
                        <a:rPr lang="en-US" baseline="0" dirty="0"/>
                        <a:t>&gt;16.5/16.0 g/</a:t>
                      </a:r>
                      <a:r>
                        <a:rPr lang="en-US" baseline="0" dirty="0" err="1"/>
                        <a:t>dL</a:t>
                      </a:r>
                      <a:r>
                        <a:rPr lang="en-US" baseline="0" dirty="0"/>
                        <a:t> </a:t>
                      </a:r>
                      <a:endParaRPr lang="en-US" dirty="0"/>
                    </a:p>
                  </a:txBody>
                  <a:tcPr>
                    <a:solidFill>
                      <a:schemeClr val="bg1">
                        <a:lumMod val="75000"/>
                      </a:schemeClr>
                    </a:solidFill>
                  </a:tcPr>
                </a:tc>
                <a:extLst>
                  <a:ext uri="{0D108BD9-81ED-4DB2-BD59-A6C34878D82A}">
                    <a16:rowId xmlns:a16="http://schemas.microsoft.com/office/drawing/2014/main" val="10001"/>
                  </a:ext>
                </a:extLst>
              </a:tr>
              <a:tr h="404050">
                <a:tc>
                  <a:txBody>
                    <a:bodyPr/>
                    <a:lstStyle/>
                    <a:p>
                      <a:r>
                        <a:rPr lang="en-US" dirty="0"/>
                        <a:t>Mutations</a:t>
                      </a:r>
                    </a:p>
                  </a:txBody>
                  <a:tcPr>
                    <a:solidFill>
                      <a:schemeClr val="bg1">
                        <a:lumMod val="85000"/>
                      </a:schemeClr>
                    </a:solidFill>
                  </a:tcPr>
                </a:tc>
                <a:tc>
                  <a:txBody>
                    <a:bodyPr/>
                    <a:lstStyle/>
                    <a:p>
                      <a:r>
                        <a:rPr lang="en-US" i="1" dirty="0"/>
                        <a:t>JAK2, CALR</a:t>
                      </a:r>
                      <a:r>
                        <a:rPr lang="en-US" dirty="0"/>
                        <a:t>, or </a:t>
                      </a:r>
                      <a:r>
                        <a:rPr lang="en-US" i="1" dirty="0"/>
                        <a:t>MPL</a:t>
                      </a:r>
                    </a:p>
                  </a:txBody>
                  <a:tcPr>
                    <a:solidFill>
                      <a:schemeClr val="bg1">
                        <a:lumMod val="85000"/>
                      </a:schemeClr>
                    </a:solidFill>
                  </a:tcPr>
                </a:tc>
                <a:tc>
                  <a:txBody>
                    <a:bodyPr/>
                    <a:lstStyle/>
                    <a:p>
                      <a:r>
                        <a:rPr lang="en-US" i="1" dirty="0"/>
                        <a:t>JAK2, CALR</a:t>
                      </a:r>
                      <a:r>
                        <a:rPr lang="en-US" dirty="0"/>
                        <a:t>, or </a:t>
                      </a:r>
                      <a:r>
                        <a:rPr lang="en-US" i="1" dirty="0"/>
                        <a:t>MPL</a:t>
                      </a:r>
                    </a:p>
                  </a:txBody>
                  <a:tcPr>
                    <a:solidFill>
                      <a:schemeClr val="bg1">
                        <a:lumMod val="85000"/>
                      </a:schemeClr>
                    </a:solidFill>
                  </a:tcPr>
                </a:tc>
                <a:tc>
                  <a:txBody>
                    <a:bodyPr/>
                    <a:lstStyle/>
                    <a:p>
                      <a:r>
                        <a:rPr lang="en-US" i="1" dirty="0"/>
                        <a:t>JAK2</a:t>
                      </a:r>
                    </a:p>
                  </a:txBody>
                  <a:tcPr>
                    <a:solidFill>
                      <a:schemeClr val="bg1">
                        <a:lumMod val="85000"/>
                      </a:schemeClr>
                    </a:solidFill>
                  </a:tcPr>
                </a:tc>
                <a:extLst>
                  <a:ext uri="{0D108BD9-81ED-4DB2-BD59-A6C34878D82A}">
                    <a16:rowId xmlns:a16="http://schemas.microsoft.com/office/drawing/2014/main" val="10002"/>
                  </a:ext>
                </a:extLst>
              </a:tr>
              <a:tr h="697401">
                <a:tc>
                  <a:txBody>
                    <a:bodyPr/>
                    <a:lstStyle/>
                    <a:p>
                      <a:r>
                        <a:rPr lang="en-US" dirty="0"/>
                        <a:t>Morphology</a:t>
                      </a:r>
                    </a:p>
                  </a:txBody>
                  <a:tcPr>
                    <a:solidFill>
                      <a:srgbClr val="BFBFBF"/>
                    </a:solidFill>
                  </a:tcPr>
                </a:tc>
                <a:tc>
                  <a:txBody>
                    <a:bodyPr/>
                    <a:lstStyle/>
                    <a:p>
                      <a:r>
                        <a:rPr lang="en-US" dirty="0"/>
                        <a:t>Normal</a:t>
                      </a:r>
                      <a:r>
                        <a:rPr lang="en-US" baseline="0" dirty="0"/>
                        <a:t> cellularity</a:t>
                      </a:r>
                    </a:p>
                    <a:p>
                      <a:r>
                        <a:rPr lang="en-US" baseline="0" dirty="0"/>
                        <a:t>Normal M:E ratio</a:t>
                      </a:r>
                      <a:endParaRPr lang="en-US" dirty="0"/>
                    </a:p>
                  </a:txBody>
                  <a:tcPr>
                    <a:solidFill>
                      <a:srgbClr val="BFBFB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Cellularity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Normal</a:t>
                      </a:r>
                      <a:r>
                        <a:rPr lang="en-US" baseline="0" dirty="0"/>
                        <a:t> or </a:t>
                      </a:r>
                      <a:r>
                        <a:rPr lang="en-US" dirty="0"/>
                        <a:t>↓ M:E</a:t>
                      </a:r>
                      <a:r>
                        <a:rPr lang="en-US" baseline="0" dirty="0"/>
                        <a:t> ratio</a:t>
                      </a:r>
                      <a:endParaRPr lang="en-US" dirty="0"/>
                    </a:p>
                  </a:txBody>
                  <a:tcPr>
                    <a:solidFill>
                      <a:srgbClr val="BFBFB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Cellularity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M:E ratio</a:t>
                      </a:r>
                    </a:p>
                  </a:txBody>
                  <a:tcPr>
                    <a:solidFill>
                      <a:srgbClr val="BFBFBF"/>
                    </a:solidFill>
                  </a:tcPr>
                </a:tc>
                <a:extLst>
                  <a:ext uri="{0D108BD9-81ED-4DB2-BD59-A6C34878D82A}">
                    <a16:rowId xmlns:a16="http://schemas.microsoft.com/office/drawing/2014/main" val="10003"/>
                  </a:ext>
                </a:extLst>
              </a:tr>
              <a:tr h="697401">
                <a:tc>
                  <a:txBody>
                    <a:bodyPr/>
                    <a:lstStyle/>
                    <a:p>
                      <a:r>
                        <a:rPr lang="en-US" dirty="0"/>
                        <a:t>Reticulin</a:t>
                      </a:r>
                    </a:p>
                  </a:txBody>
                  <a:tcPr>
                    <a:solidFill>
                      <a:srgbClr val="BFBFBF"/>
                    </a:solidFill>
                  </a:tcPr>
                </a:tc>
                <a:tc>
                  <a:txBody>
                    <a:bodyPr/>
                    <a:lstStyle/>
                    <a:p>
                      <a:r>
                        <a:rPr lang="en-US" dirty="0"/>
                        <a:t>Not increased</a:t>
                      </a:r>
                    </a:p>
                  </a:txBody>
                  <a:tcPr>
                    <a:solidFill>
                      <a:srgbClr val="BFBFBF"/>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Progressive</a:t>
                      </a:r>
                      <a:r>
                        <a:rPr lang="en-US" baseline="0" dirty="0"/>
                        <a:t> increase</a:t>
                      </a:r>
                      <a:endParaRPr lang="en-US" dirty="0"/>
                    </a:p>
                  </a:txBody>
                  <a:tcPr>
                    <a:solidFill>
                      <a:srgbClr val="BFBFBF"/>
                    </a:solidFill>
                  </a:tcPr>
                </a:tc>
                <a:tc>
                  <a:txBody>
                    <a:bodyPr/>
                    <a:lstStyle/>
                    <a:p>
                      <a:r>
                        <a:rPr lang="en-US" dirty="0"/>
                        <a:t>May</a:t>
                      </a:r>
                      <a:r>
                        <a:rPr lang="en-US" baseline="0" dirty="0"/>
                        <a:t> be increased</a:t>
                      </a:r>
                      <a:endParaRPr lang="en-US" dirty="0"/>
                    </a:p>
                  </a:txBody>
                  <a:tcPr>
                    <a:solidFill>
                      <a:srgbClr val="BFBFBF"/>
                    </a:solidFill>
                  </a:tcPr>
                </a:tc>
                <a:extLst>
                  <a:ext uri="{0D108BD9-81ED-4DB2-BD59-A6C34878D82A}">
                    <a16:rowId xmlns:a16="http://schemas.microsoft.com/office/drawing/2014/main" val="3990548302"/>
                  </a:ext>
                </a:extLst>
              </a:tr>
              <a:tr h="404050">
                <a:tc>
                  <a:txBody>
                    <a:bodyPr/>
                    <a:lstStyle/>
                    <a:p>
                      <a:r>
                        <a:rPr lang="en-US" dirty="0"/>
                        <a:t>Clinical features</a:t>
                      </a:r>
                    </a:p>
                  </a:txBody>
                  <a:tcPr>
                    <a:solidFill>
                      <a:srgbClr val="D9D9D9"/>
                    </a:solidFill>
                  </a:tcPr>
                </a:tc>
                <a:tc>
                  <a:txBody>
                    <a:bodyPr/>
                    <a:lstStyle/>
                    <a:p>
                      <a:r>
                        <a:rPr lang="en-US" dirty="0"/>
                        <a:t>Mild thrombosis or hemorrhage risk</a:t>
                      </a:r>
                    </a:p>
                  </a:txBody>
                  <a:tcPr>
                    <a:solidFill>
                      <a:srgbClr val="D9D9D9"/>
                    </a:solidFill>
                  </a:tcPr>
                </a:tc>
                <a:tc>
                  <a:txBody>
                    <a:bodyPr/>
                    <a:lstStyle/>
                    <a:p>
                      <a:r>
                        <a:rPr lang="en-US" dirty="0"/>
                        <a:t>Splenomegaly,</a:t>
                      </a:r>
                      <a:r>
                        <a:rPr lang="en-US" baseline="0" dirty="0"/>
                        <a:t> fatigue, systemic symptoms</a:t>
                      </a:r>
                      <a:endParaRPr lang="en-US" dirty="0"/>
                    </a:p>
                  </a:txBody>
                  <a:tcPr>
                    <a:solidFill>
                      <a:srgbClr val="D9D9D9"/>
                    </a:solidFill>
                  </a:tcPr>
                </a:tc>
                <a:tc>
                  <a:txBody>
                    <a:bodyPr/>
                    <a:lstStyle/>
                    <a:p>
                      <a:r>
                        <a:rPr lang="en-US" dirty="0"/>
                        <a:t>Significant thrombosis</a:t>
                      </a:r>
                      <a:r>
                        <a:rPr lang="en-US" baseline="0" dirty="0"/>
                        <a:t> risk</a:t>
                      </a:r>
                      <a:endParaRPr lang="en-US" dirty="0"/>
                    </a:p>
                  </a:txBody>
                  <a:tcPr>
                    <a:solidFill>
                      <a:srgbClr val="D9D9D9"/>
                    </a:solidFill>
                  </a:tcPr>
                </a:tc>
                <a:extLst>
                  <a:ext uri="{0D108BD9-81ED-4DB2-BD59-A6C34878D82A}">
                    <a16:rowId xmlns:a16="http://schemas.microsoft.com/office/drawing/2014/main" val="10004"/>
                  </a:ext>
                </a:extLst>
              </a:tr>
            </a:tbl>
          </a:graphicData>
        </a:graphic>
      </p:graphicFrame>
      <p:pic>
        <p:nvPicPr>
          <p:cNvPr id="7" name="Picture 4" descr="MS10J51266"/>
          <p:cNvPicPr>
            <a:picLocks noChangeAspect="1" noChangeArrowheads="1"/>
          </p:cNvPicPr>
          <p:nvPr/>
        </p:nvPicPr>
        <p:blipFill>
          <a:blip r:embed="rId2" cstate="print"/>
          <a:srcRect t="39215" r="39705" b="1961"/>
          <a:stretch>
            <a:fillRect/>
          </a:stretch>
        </p:blipFill>
        <p:spPr bwMode="auto">
          <a:xfrm rot="5400000">
            <a:off x="7962900" y="4152900"/>
            <a:ext cx="3124200" cy="2286000"/>
          </a:xfrm>
          <a:prstGeom prst="rect">
            <a:avLst/>
          </a:prstGeom>
          <a:noFill/>
          <a:ln w="28575">
            <a:solidFill>
              <a:srgbClr val="040000"/>
            </a:solidFill>
          </a:ln>
        </p:spPr>
      </p:pic>
      <p:pic>
        <p:nvPicPr>
          <p:cNvPr id="1027" name="Picture 3" descr="H:\Final New Pictures\A.PMF\MS11.22051.PMF.jpg"/>
          <p:cNvPicPr>
            <a:picLocks noChangeAspect="1" noChangeArrowheads="1"/>
          </p:cNvPicPr>
          <p:nvPr/>
        </p:nvPicPr>
        <p:blipFill>
          <a:blip r:embed="rId3" cstate="print">
            <a:lum bright="10000"/>
          </a:blip>
          <a:srcRect/>
          <a:stretch>
            <a:fillRect/>
          </a:stretch>
        </p:blipFill>
        <p:spPr bwMode="auto">
          <a:xfrm rot="5400000">
            <a:off x="5676900" y="4152903"/>
            <a:ext cx="3124201" cy="2286000"/>
          </a:xfrm>
          <a:prstGeom prst="rect">
            <a:avLst/>
          </a:prstGeom>
          <a:noFill/>
          <a:ln w="28575">
            <a:solidFill>
              <a:srgbClr val="040000"/>
            </a:solidFill>
          </a:ln>
        </p:spPr>
      </p:pic>
      <p:sp>
        <p:nvSpPr>
          <p:cNvPr id="9" name="TextBox 8"/>
          <p:cNvSpPr txBox="1"/>
          <p:nvPr/>
        </p:nvSpPr>
        <p:spPr>
          <a:xfrm>
            <a:off x="1828800" y="4648201"/>
            <a:ext cx="1828800" cy="1200329"/>
          </a:xfrm>
          <a:prstGeom prst="rect">
            <a:avLst/>
          </a:prstGeom>
          <a:noFill/>
        </p:spPr>
        <p:txBody>
          <a:bodyPr wrap="square" rtlCol="0">
            <a:spAutoFit/>
          </a:bodyPr>
          <a:lstStyle/>
          <a:p>
            <a:r>
              <a:rPr lang="en-US" sz="2400" dirty="0">
                <a:latin typeface="+mn-lt"/>
              </a:rPr>
              <a:t>Bone marrow morphology</a:t>
            </a:r>
          </a:p>
        </p:txBody>
      </p:sp>
      <p:pic>
        <p:nvPicPr>
          <p:cNvPr id="8" name="Picture 2" descr="H:\Interdisciplinary.2.21.14\MS11.8056.ET.hi3.jpg"/>
          <p:cNvPicPr>
            <a:picLocks noChangeAspect="1" noChangeArrowheads="1"/>
          </p:cNvPicPr>
          <p:nvPr/>
        </p:nvPicPr>
        <p:blipFill>
          <a:blip r:embed="rId4" cstate="print"/>
          <a:srcRect l="37845" r="8333"/>
          <a:stretch>
            <a:fillRect/>
          </a:stretch>
        </p:blipFill>
        <p:spPr bwMode="auto">
          <a:xfrm>
            <a:off x="3810001" y="3733800"/>
            <a:ext cx="2241973" cy="3124200"/>
          </a:xfrm>
          <a:prstGeom prst="rect">
            <a:avLst/>
          </a:prstGeom>
          <a:noFill/>
        </p:spPr>
      </p:pic>
      <p:sp>
        <p:nvSpPr>
          <p:cNvPr id="10" name="TextBox 9"/>
          <p:cNvSpPr txBox="1"/>
          <p:nvPr/>
        </p:nvSpPr>
        <p:spPr>
          <a:xfrm>
            <a:off x="0" y="6581001"/>
            <a:ext cx="3057119" cy="307777"/>
          </a:xfrm>
          <a:prstGeom prst="rect">
            <a:avLst/>
          </a:prstGeom>
          <a:noFill/>
        </p:spPr>
        <p:txBody>
          <a:bodyPr wrap="none" rtlCol="0">
            <a:spAutoFit/>
          </a:bodyPr>
          <a:lstStyle/>
          <a:p>
            <a:r>
              <a:rPr lang="en-US" sz="1400" dirty="0">
                <a:latin typeface="+mn-lt"/>
              </a:rPr>
              <a:t>Courtesy of Dr. Olga </a:t>
            </a:r>
            <a:r>
              <a:rPr lang="en-US" sz="1400" dirty="0" err="1">
                <a:latin typeface="+mn-lt"/>
              </a:rPr>
              <a:t>Pozdnyakova</a:t>
            </a:r>
            <a:r>
              <a:rPr lang="en-US" sz="1400" dirty="0">
                <a:latin typeface="+mn-lt"/>
              </a:rPr>
              <a:t>, BWH</a:t>
            </a:r>
          </a:p>
        </p:txBody>
      </p:sp>
    </p:spTree>
    <p:extLst>
      <p:ext uri="{BB962C8B-B14F-4D97-AF65-F5344CB8AC3E}">
        <p14:creationId xmlns:p14="http://schemas.microsoft.com/office/powerpoint/2010/main" val="2584041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973"/>
            <a:ext cx="11353800" cy="1143000"/>
          </a:xfrm>
        </p:spPr>
        <p:txBody>
          <a:bodyPr/>
          <a:lstStyle/>
          <a:p>
            <a:pPr algn="l" eaLnBrk="1" hangingPunct="1">
              <a:defRPr/>
            </a:pPr>
            <a:r>
              <a:rPr lang="en-US" sz="4000" dirty="0">
                <a:ea typeface="+mj-ea"/>
              </a:rPr>
              <a:t>Distribution of mutation types in the non-CML </a:t>
            </a:r>
            <a:r>
              <a:rPr lang="en-US" sz="4000" dirty="0" err="1">
                <a:ea typeface="+mj-ea"/>
              </a:rPr>
              <a:t>MPN</a:t>
            </a:r>
            <a:endParaRPr lang="en-US" sz="4000" dirty="0">
              <a:ea typeface="+mj-ea"/>
            </a:endParaRPr>
          </a:p>
        </p:txBody>
      </p:sp>
      <p:pic>
        <p:nvPicPr>
          <p:cNvPr id="233475" name="Picture 3"/>
          <p:cNvPicPr>
            <a:picLocks noChangeAspect="1"/>
          </p:cNvPicPr>
          <p:nvPr/>
        </p:nvPicPr>
        <p:blipFill>
          <a:blip r:embed="rId2" cstate="print"/>
          <a:srcRect b="53487"/>
          <a:stretch>
            <a:fillRect/>
          </a:stretch>
        </p:blipFill>
        <p:spPr bwMode="auto">
          <a:xfrm>
            <a:off x="609600" y="1341436"/>
            <a:ext cx="11028938" cy="4678364"/>
          </a:xfrm>
          <a:prstGeom prst="rect">
            <a:avLst/>
          </a:prstGeom>
          <a:noFill/>
          <a:ln w="9525">
            <a:noFill/>
            <a:miter lim="800000"/>
            <a:headEnd/>
            <a:tailEnd/>
          </a:ln>
        </p:spPr>
      </p:pic>
      <p:sp>
        <p:nvSpPr>
          <p:cNvPr id="5" name="TextBox 4"/>
          <p:cNvSpPr txBox="1"/>
          <p:nvPr/>
        </p:nvSpPr>
        <p:spPr>
          <a:xfrm>
            <a:off x="0" y="6581001"/>
            <a:ext cx="2409121" cy="276999"/>
          </a:xfrm>
          <a:prstGeom prst="rect">
            <a:avLst/>
          </a:prstGeom>
          <a:noFill/>
        </p:spPr>
        <p:txBody>
          <a:bodyPr wrap="none" rtlCol="0">
            <a:spAutoFit/>
          </a:bodyPr>
          <a:lstStyle/>
          <a:p>
            <a:r>
              <a:rPr lang="en-US" sz="1200" dirty="0" err="1">
                <a:latin typeface="+mn-lt"/>
              </a:rPr>
              <a:t>Klampfl</a:t>
            </a:r>
            <a:r>
              <a:rPr lang="en-US" sz="1200" dirty="0">
                <a:latin typeface="+mn-lt"/>
              </a:rPr>
              <a:t> et al. NEJM 2013;379:2379</a:t>
            </a:r>
          </a:p>
        </p:txBody>
      </p:sp>
    </p:spTree>
    <p:extLst>
      <p:ext uri="{BB962C8B-B14F-4D97-AF65-F5344CB8AC3E}">
        <p14:creationId xmlns:p14="http://schemas.microsoft.com/office/powerpoint/2010/main" val="1266357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050"/>
            <a:ext cx="4572000"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48050"/>
            <a:ext cx="4572000" cy="3429000"/>
          </a:xfrm>
          <a:prstGeom prst="rect">
            <a:avLst/>
          </a:prstGeom>
        </p:spPr>
      </p:pic>
      <p:pic>
        <p:nvPicPr>
          <p:cNvPr id="7" name="Picture 4" descr="MS10G554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7300" y="-19050"/>
            <a:ext cx="45847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8125" t="45963" r="20313" b="2995"/>
          <a:stretch/>
        </p:blipFill>
        <p:spPr>
          <a:xfrm>
            <a:off x="7607300" y="3454208"/>
            <a:ext cx="4584700" cy="3403792"/>
          </a:xfrm>
          <a:prstGeom prst="rect">
            <a:avLst/>
          </a:prstGeom>
        </p:spPr>
      </p:pic>
      <p:sp>
        <p:nvSpPr>
          <p:cNvPr id="9" name="TextBox 8"/>
          <p:cNvSpPr txBox="1"/>
          <p:nvPr/>
        </p:nvSpPr>
        <p:spPr>
          <a:xfrm>
            <a:off x="4694194" y="19050"/>
            <a:ext cx="2622962" cy="400110"/>
          </a:xfrm>
          <a:prstGeom prst="rect">
            <a:avLst/>
          </a:prstGeom>
          <a:noFill/>
        </p:spPr>
        <p:txBody>
          <a:bodyPr wrap="none" rtlCol="0">
            <a:spAutoFit/>
          </a:bodyPr>
          <a:lstStyle/>
          <a:p>
            <a:r>
              <a:rPr lang="en-US" sz="2000" dirty="0">
                <a:latin typeface="+mn-lt"/>
              </a:rPr>
              <a:t>60-ish year old patients</a:t>
            </a:r>
          </a:p>
        </p:txBody>
      </p:sp>
      <p:sp>
        <p:nvSpPr>
          <p:cNvPr id="10" name="TextBox 9"/>
          <p:cNvSpPr txBox="1"/>
          <p:nvPr/>
        </p:nvSpPr>
        <p:spPr>
          <a:xfrm>
            <a:off x="4694194" y="833407"/>
            <a:ext cx="2690929" cy="400110"/>
          </a:xfrm>
          <a:prstGeom prst="rect">
            <a:avLst/>
          </a:prstGeom>
          <a:noFill/>
        </p:spPr>
        <p:txBody>
          <a:bodyPr wrap="none" rtlCol="0">
            <a:spAutoFit/>
          </a:bodyPr>
          <a:lstStyle/>
          <a:p>
            <a:r>
              <a:rPr lang="en-US" sz="2000" dirty="0">
                <a:latin typeface="+mn-lt"/>
              </a:rPr>
              <a:t>Isolated thrombocytosis</a:t>
            </a:r>
          </a:p>
        </p:txBody>
      </p:sp>
      <p:sp>
        <p:nvSpPr>
          <p:cNvPr id="11" name="TextBox 10"/>
          <p:cNvSpPr txBox="1"/>
          <p:nvPr/>
        </p:nvSpPr>
        <p:spPr>
          <a:xfrm>
            <a:off x="4688785" y="1647764"/>
            <a:ext cx="2724913" cy="707886"/>
          </a:xfrm>
          <a:prstGeom prst="rect">
            <a:avLst/>
          </a:prstGeom>
          <a:noFill/>
        </p:spPr>
        <p:txBody>
          <a:bodyPr wrap="square" rtlCol="0">
            <a:spAutoFit/>
          </a:bodyPr>
          <a:lstStyle/>
          <a:p>
            <a:r>
              <a:rPr lang="en-US" sz="2000" dirty="0">
                <a:latin typeface="+mn-lt"/>
              </a:rPr>
              <a:t>Solitary JAK2 mutation at similar VAF</a:t>
            </a:r>
          </a:p>
        </p:txBody>
      </p:sp>
      <p:grpSp>
        <p:nvGrpSpPr>
          <p:cNvPr id="14" name="Group 13"/>
          <p:cNvGrpSpPr/>
          <p:nvPr/>
        </p:nvGrpSpPr>
        <p:grpSpPr>
          <a:xfrm>
            <a:off x="4849478" y="2514600"/>
            <a:ext cx="2467677" cy="4343402"/>
            <a:chOff x="4849478" y="2514600"/>
            <a:chExt cx="2467677" cy="434340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438199" y="3979045"/>
              <a:ext cx="3290236" cy="2467677"/>
            </a:xfrm>
            <a:prstGeom prst="rect">
              <a:avLst/>
            </a:prstGeom>
          </p:spPr>
        </p:pic>
        <p:sp>
          <p:nvSpPr>
            <p:cNvPr id="13" name="Arrow: Down 12"/>
            <p:cNvSpPr/>
            <p:nvPr/>
          </p:nvSpPr>
          <p:spPr>
            <a:xfrm>
              <a:off x="5562600" y="2514600"/>
              <a:ext cx="990600" cy="9048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
              </a:r>
            </a:p>
          </p:txBody>
        </p:sp>
      </p:grpSp>
    </p:spTree>
    <p:extLst>
      <p:ext uri="{BB962C8B-B14F-4D97-AF65-F5344CB8AC3E}">
        <p14:creationId xmlns:p14="http://schemas.microsoft.com/office/powerpoint/2010/main" val="161701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69"/>
          <a:stretch/>
        </p:blipFill>
        <p:spPr bwMode="auto">
          <a:xfrm>
            <a:off x="1884364" y="1295401"/>
            <a:ext cx="8239125" cy="483965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4" name="Rectangle 3"/>
          <p:cNvSpPr>
            <a:spLocks noChangeArrowheads="1"/>
          </p:cNvSpPr>
          <p:nvPr/>
        </p:nvSpPr>
        <p:spPr bwMode="auto">
          <a:xfrm>
            <a:off x="49577" y="6553200"/>
            <a:ext cx="327660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eaLnBrk="0" hangingPunct="0">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Arial" charset="0"/>
                <a:ea typeface="SimSun" charset="-122"/>
              </a:defRPr>
            </a:lvl1pPr>
            <a:lvl2pPr eaLnBrk="0" hangingPunct="0">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122"/>
              </a:defRPr>
            </a:lvl2pPr>
            <a:lvl3pPr eaLnBrk="0" hangingPunct="0">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3pPr>
            <a:lvl4pPr eaLnBrk="0" hangingPunct="0">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4pPr>
            <a:lvl5pPr eaLnBrk="0" hangingPunct="0">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9pPr>
          </a:lstStyle>
          <a:p>
            <a:pPr eaLnBrk="1" hangingPunct="1">
              <a:lnSpc>
                <a:spcPct val="100000"/>
              </a:lnSpc>
              <a:spcAft>
                <a:spcPct val="0"/>
              </a:spcAft>
            </a:pPr>
            <a:r>
              <a:rPr lang="de-DE" altLang="en-US" sz="1400" dirty="0">
                <a:solidFill>
                  <a:prstClr val="black"/>
                </a:solidFill>
                <a:latin typeface="+mj-lt"/>
                <a:ea typeface="Tahoma" panose="020B0604030504040204" pitchFamily="34" charset="0"/>
                <a:cs typeface="Tahoma" panose="020B0604030504040204" pitchFamily="34" charset="0"/>
              </a:rPr>
              <a:t>Tefferi et al. Blood 2014;124:2507</a:t>
            </a:r>
          </a:p>
        </p:txBody>
      </p:sp>
      <p:sp>
        <p:nvSpPr>
          <p:cNvPr id="5" name="Rectangle 5"/>
          <p:cNvSpPr>
            <a:spLocks noChangeArrowheads="1"/>
          </p:cNvSpPr>
          <p:nvPr/>
        </p:nvSpPr>
        <p:spPr bwMode="auto">
          <a:xfrm>
            <a:off x="5158656" y="3181351"/>
            <a:ext cx="483122" cy="4602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spAutoFit/>
          </a:bodyPr>
          <a:lstStyle>
            <a:lvl1pPr eaLnBrk="0" hangingPunct="0">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Arial" charset="0"/>
                <a:ea typeface="SimSun" charset="-122"/>
              </a:defRPr>
            </a:lvl1pPr>
            <a:lvl2pPr eaLnBrk="0" hangingPunct="0">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122"/>
              </a:defRPr>
            </a:lvl2pPr>
            <a:lvl3pPr eaLnBrk="0" hangingPunct="0">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3pPr>
            <a:lvl4pPr eaLnBrk="0" hangingPunct="0">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4pPr>
            <a:lvl5pPr eaLnBrk="0" hangingPunct="0">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9pPr>
          </a:lstStyle>
          <a:p>
            <a:pPr eaLnBrk="1" hangingPunct="1">
              <a:lnSpc>
                <a:spcPct val="100000"/>
              </a:lnSpc>
              <a:spcAft>
                <a:spcPct val="0"/>
              </a:spcAft>
            </a:pPr>
            <a:r>
              <a:rPr lang="de-DE" altLang="en-US" sz="2400">
                <a:solidFill>
                  <a:prstClr val="black"/>
                </a:solidFill>
                <a:latin typeface="+mn-lt"/>
                <a:ea typeface="Tahoma" panose="020B0604030504040204" pitchFamily="34" charset="0"/>
                <a:cs typeface="Tahoma" panose="020B0604030504040204" pitchFamily="34" charset="0"/>
              </a:rPr>
              <a:t>ET</a:t>
            </a:r>
          </a:p>
        </p:txBody>
      </p:sp>
      <p:sp>
        <p:nvSpPr>
          <p:cNvPr id="6" name="Rectangle 6"/>
          <p:cNvSpPr>
            <a:spLocks noChangeArrowheads="1"/>
          </p:cNvSpPr>
          <p:nvPr/>
        </p:nvSpPr>
        <p:spPr bwMode="auto">
          <a:xfrm>
            <a:off x="4204569" y="3400426"/>
            <a:ext cx="513708" cy="4602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spAutoFit/>
          </a:bodyPr>
          <a:lstStyle>
            <a:lvl1pPr eaLnBrk="0" hangingPunct="0">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Arial" charset="0"/>
                <a:ea typeface="SimSun" charset="-122"/>
              </a:defRPr>
            </a:lvl1pPr>
            <a:lvl2pPr eaLnBrk="0" hangingPunct="0">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122"/>
              </a:defRPr>
            </a:lvl2pPr>
            <a:lvl3pPr eaLnBrk="0" hangingPunct="0">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3pPr>
            <a:lvl4pPr eaLnBrk="0" hangingPunct="0">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4pPr>
            <a:lvl5pPr eaLnBrk="0" hangingPunct="0">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9pPr>
          </a:lstStyle>
          <a:p>
            <a:pPr eaLnBrk="1" hangingPunct="1">
              <a:lnSpc>
                <a:spcPct val="100000"/>
              </a:lnSpc>
              <a:spcAft>
                <a:spcPct val="0"/>
              </a:spcAft>
            </a:pPr>
            <a:r>
              <a:rPr lang="de-DE" altLang="en-US" sz="2400">
                <a:solidFill>
                  <a:prstClr val="black"/>
                </a:solidFill>
                <a:latin typeface="+mn-lt"/>
                <a:ea typeface="Tahoma" panose="020B0604030504040204" pitchFamily="34" charset="0"/>
                <a:cs typeface="Tahoma" panose="020B0604030504040204" pitchFamily="34" charset="0"/>
              </a:rPr>
              <a:t>PV</a:t>
            </a:r>
          </a:p>
        </p:txBody>
      </p:sp>
      <p:sp>
        <p:nvSpPr>
          <p:cNvPr id="7" name="Rectangle 7"/>
          <p:cNvSpPr>
            <a:spLocks noChangeArrowheads="1"/>
          </p:cNvSpPr>
          <p:nvPr/>
        </p:nvSpPr>
        <p:spPr bwMode="auto">
          <a:xfrm>
            <a:off x="2999657" y="3765551"/>
            <a:ext cx="744412" cy="46021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none" lIns="90000" tIns="45000" rIns="90000" bIns="45000">
            <a:spAutoFit/>
          </a:bodyPr>
          <a:lstStyle>
            <a:lvl1pPr eaLnBrk="0" hangingPunct="0">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Arial" charset="0"/>
                <a:ea typeface="SimSun" charset="-122"/>
              </a:defRPr>
            </a:lvl1pPr>
            <a:lvl2pPr eaLnBrk="0" hangingPunct="0">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122"/>
              </a:defRPr>
            </a:lvl2pPr>
            <a:lvl3pPr eaLnBrk="0" hangingPunct="0">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3pPr>
            <a:lvl4pPr eaLnBrk="0" hangingPunct="0">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4pPr>
            <a:lvl5pPr eaLnBrk="0" hangingPunct="0">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9pPr>
          </a:lstStyle>
          <a:p>
            <a:pPr eaLnBrk="1" hangingPunct="1">
              <a:lnSpc>
                <a:spcPct val="100000"/>
              </a:lnSpc>
              <a:spcAft>
                <a:spcPct val="0"/>
              </a:spcAft>
            </a:pPr>
            <a:r>
              <a:rPr lang="de-DE" altLang="en-US" sz="2400" dirty="0">
                <a:solidFill>
                  <a:prstClr val="black"/>
                </a:solidFill>
                <a:latin typeface="+mn-lt"/>
                <a:ea typeface="Tahoma" panose="020B0604030504040204" pitchFamily="34" charset="0"/>
                <a:cs typeface="Tahoma" panose="020B0604030504040204" pitchFamily="34" charset="0"/>
              </a:rPr>
              <a:t>PMF</a:t>
            </a:r>
          </a:p>
        </p:txBody>
      </p:sp>
      <p:sp>
        <p:nvSpPr>
          <p:cNvPr id="8" name="Rectangle 7"/>
          <p:cNvSpPr>
            <a:spLocks noChangeArrowheads="1"/>
          </p:cNvSpPr>
          <p:nvPr/>
        </p:nvSpPr>
        <p:spPr bwMode="auto">
          <a:xfrm>
            <a:off x="6477000" y="6553200"/>
            <a:ext cx="5562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0" tIns="0" rIns="0" bIns="0"/>
          <a:lstStyle>
            <a:lvl1pPr eaLnBrk="0" hangingPunct="0">
              <a:lnSpc>
                <a:spcPct val="93000"/>
              </a:lnSpc>
              <a:spcAft>
                <a:spcPts val="142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Arial" charset="0"/>
                <a:ea typeface="SimSun" charset="-122"/>
              </a:defRPr>
            </a:lvl1pPr>
            <a:lvl2pPr eaLnBrk="0" hangingPunct="0">
              <a:lnSpc>
                <a:spcPct val="93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charset="0"/>
                <a:ea typeface="SimSun" charset="-122"/>
              </a:defRPr>
            </a:lvl2pPr>
            <a:lvl3pPr eaLnBrk="0" hangingPunct="0">
              <a:lnSpc>
                <a:spcPct val="93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3pPr>
            <a:lvl4pPr eaLnBrk="0" hangingPunct="0">
              <a:lnSpc>
                <a:spcPct val="93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4pPr>
            <a:lvl5pPr eaLnBrk="0" hangingPunct="0">
              <a:lnSpc>
                <a:spcPct val="93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5pPr>
            <a:lvl6pPr marL="25146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6pPr>
            <a:lvl7pPr marL="29718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7pPr>
            <a:lvl8pPr marL="34290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8pPr>
            <a:lvl9pPr marL="3886200" indent="-228600" defTabSz="449263" eaLnBrk="0" fontAlgn="base" hangingPunct="0">
              <a:lnSpc>
                <a:spcPct val="93000"/>
              </a:lnSpc>
              <a:spcBef>
                <a:spcPct val="0"/>
              </a:spcBef>
              <a:spcAft>
                <a:spcPts val="288"/>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Arial" charset="0"/>
                <a:ea typeface="SimSun" charset="-122"/>
              </a:defRPr>
            </a:lvl9pPr>
          </a:lstStyle>
          <a:p>
            <a:pPr algn="r" eaLnBrk="1" hangingPunct="1">
              <a:lnSpc>
                <a:spcPct val="100000"/>
              </a:lnSpc>
              <a:spcAft>
                <a:spcPct val="0"/>
              </a:spcAft>
            </a:pPr>
            <a:r>
              <a:rPr lang="de-DE" altLang="en-US" sz="1400" dirty="0">
                <a:solidFill>
                  <a:prstClr val="black"/>
                </a:solidFill>
                <a:latin typeface="+mj-lt"/>
                <a:ea typeface="Tahoma" panose="020B0604030504040204" pitchFamily="34" charset="0"/>
                <a:cs typeface="Tahoma" panose="020B0604030504040204" pitchFamily="34" charset="0"/>
              </a:rPr>
              <a:t>Courtesy of Hans-Michael Kvasnicka, University Hospital, Frankfurt</a:t>
            </a:r>
          </a:p>
        </p:txBody>
      </p:sp>
      <p:sp>
        <p:nvSpPr>
          <p:cNvPr id="9" name="Title 1"/>
          <p:cNvSpPr>
            <a:spLocks noGrp="1"/>
          </p:cNvSpPr>
          <p:nvPr>
            <p:ph type="title"/>
          </p:nvPr>
        </p:nvSpPr>
        <p:spPr>
          <a:xfrm>
            <a:off x="1676400" y="76200"/>
            <a:ext cx="8686800" cy="1143000"/>
          </a:xfrm>
        </p:spPr>
        <p:txBody>
          <a:bodyPr>
            <a:noAutofit/>
          </a:bodyPr>
          <a:lstStyle/>
          <a:p>
            <a:r>
              <a:rPr lang="en-US" sz="3600" dirty="0"/>
              <a:t>Importance of accurate diagnosis of MPN to inform prognosis (and guide therapy) </a:t>
            </a:r>
          </a:p>
        </p:txBody>
      </p:sp>
      <p:grpSp>
        <p:nvGrpSpPr>
          <p:cNvPr id="11" name="Group 10"/>
          <p:cNvGrpSpPr/>
          <p:nvPr/>
        </p:nvGrpSpPr>
        <p:grpSpPr>
          <a:xfrm>
            <a:off x="6075330" y="2004376"/>
            <a:ext cx="3678269" cy="966685"/>
            <a:chOff x="6075330" y="2004376"/>
            <a:chExt cx="3678269" cy="966685"/>
          </a:xfrm>
        </p:grpSpPr>
        <p:sp>
          <p:nvSpPr>
            <p:cNvPr id="2" name="Arrow: Right 1"/>
            <p:cNvSpPr/>
            <p:nvPr/>
          </p:nvSpPr>
          <p:spPr>
            <a:xfrm rot="20277813">
              <a:off x="6075330" y="2437661"/>
              <a:ext cx="1219200" cy="533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239000" y="2004376"/>
              <a:ext cx="2514599" cy="923330"/>
            </a:xfrm>
            <a:prstGeom prst="rect">
              <a:avLst/>
            </a:prstGeom>
            <a:noFill/>
          </p:spPr>
          <p:txBody>
            <a:bodyPr wrap="square" rtlCol="0">
              <a:spAutoFit/>
            </a:bodyPr>
            <a:lstStyle/>
            <a:p>
              <a:r>
                <a:rPr lang="en-US" dirty="0">
                  <a:latin typeface="+mn-lt"/>
                </a:rPr>
                <a:t>These differences are independent of </a:t>
              </a:r>
              <a:r>
                <a:rPr lang="en-US" i="1" dirty="0">
                  <a:latin typeface="+mn-lt"/>
                </a:rPr>
                <a:t>JAK2/CALR/MPL</a:t>
              </a:r>
              <a:r>
                <a:rPr lang="en-US" dirty="0">
                  <a:latin typeface="+mn-lt"/>
                </a:rPr>
                <a:t> status</a:t>
              </a:r>
            </a:p>
          </p:txBody>
        </p:sp>
      </p:grpSp>
    </p:spTree>
    <p:extLst>
      <p:ext uri="{BB962C8B-B14F-4D97-AF65-F5344CB8AC3E}">
        <p14:creationId xmlns:p14="http://schemas.microsoft.com/office/powerpoint/2010/main" val="268022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19"/>
            <a:ext cx="8229600" cy="1143000"/>
          </a:xfrm>
        </p:spPr>
        <p:txBody>
          <a:bodyPr/>
          <a:lstStyle/>
          <a:p>
            <a:r>
              <a:rPr lang="en-US" dirty="0"/>
              <a:t>Myeloid neoplasms</a:t>
            </a:r>
          </a:p>
        </p:txBody>
      </p:sp>
      <p:sp>
        <p:nvSpPr>
          <p:cNvPr id="3" name="Content Placeholder 2"/>
          <p:cNvSpPr>
            <a:spLocks noGrp="1"/>
          </p:cNvSpPr>
          <p:nvPr>
            <p:ph idx="1"/>
          </p:nvPr>
        </p:nvSpPr>
        <p:spPr>
          <a:xfrm>
            <a:off x="762000" y="1219201"/>
            <a:ext cx="11201400" cy="4525963"/>
          </a:xfrm>
        </p:spPr>
        <p:txBody>
          <a:bodyPr/>
          <a:lstStyle/>
          <a:p>
            <a:r>
              <a:rPr lang="en-US" sz="3600" dirty="0"/>
              <a:t>Clonal proliferations of hematopoietic cells that replace normal hematopoiesis in the blood and bone marrow</a:t>
            </a:r>
          </a:p>
          <a:p>
            <a:r>
              <a:rPr lang="en-US" sz="3600" dirty="0"/>
              <a:t>Disease is recognizable when peripheral blood counts are perturbed, leading to patient symptoms</a:t>
            </a:r>
          </a:p>
          <a:p>
            <a:r>
              <a:rPr lang="en-US" sz="3600" dirty="0"/>
              <a:t>Many disease subtypes based on differentiating features</a:t>
            </a:r>
          </a:p>
          <a:p>
            <a:pPr lvl="1"/>
            <a:r>
              <a:rPr lang="en-US" dirty="0"/>
              <a:t>Clinical manifestation(s)</a:t>
            </a:r>
          </a:p>
          <a:p>
            <a:pPr lvl="1"/>
            <a:r>
              <a:rPr lang="en-US" dirty="0"/>
              <a:t>Morphologic appearance</a:t>
            </a:r>
          </a:p>
          <a:p>
            <a:pPr lvl="1"/>
            <a:r>
              <a:rPr lang="en-US" dirty="0"/>
              <a:t>Genetic features</a:t>
            </a:r>
          </a:p>
          <a:p>
            <a:pPr lvl="1"/>
            <a:r>
              <a:rPr lang="en-US" dirty="0"/>
              <a:t>Expected clinical behavior</a:t>
            </a:r>
          </a:p>
        </p:txBody>
      </p:sp>
    </p:spTree>
    <p:extLst>
      <p:ext uri="{BB962C8B-B14F-4D97-AF65-F5344CB8AC3E}">
        <p14:creationId xmlns:p14="http://schemas.microsoft.com/office/powerpoint/2010/main" val="1205507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3948"/>
            <a:ext cx="8229600" cy="1042853"/>
          </a:xfrm>
        </p:spPr>
        <p:txBody>
          <a:bodyPr/>
          <a:lstStyle/>
          <a:p>
            <a:r>
              <a:rPr lang="en-US" sz="4800" dirty="0" err="1"/>
              <a:t>Myelodysplastic</a:t>
            </a:r>
            <a:r>
              <a:rPr lang="en-US" sz="4800" dirty="0"/>
              <a:t> syndromes</a:t>
            </a:r>
          </a:p>
        </p:txBody>
      </p:sp>
      <p:sp>
        <p:nvSpPr>
          <p:cNvPr id="3" name="Content Placeholder 2"/>
          <p:cNvSpPr>
            <a:spLocks noGrp="1"/>
          </p:cNvSpPr>
          <p:nvPr>
            <p:ph idx="1"/>
          </p:nvPr>
        </p:nvSpPr>
        <p:spPr>
          <a:xfrm>
            <a:off x="381000" y="1295401"/>
            <a:ext cx="11353800" cy="4525963"/>
          </a:xfrm>
        </p:spPr>
        <p:txBody>
          <a:bodyPr/>
          <a:lstStyle/>
          <a:p>
            <a:r>
              <a:rPr lang="en-US" sz="3600" dirty="0"/>
              <a:t>Clonal hematopoietic stem cell neoplasms with </a:t>
            </a:r>
            <a:r>
              <a:rPr lang="en-US" sz="3600" i="1" dirty="0"/>
              <a:t>ineffective</a:t>
            </a:r>
            <a:r>
              <a:rPr lang="en-US" sz="3600" dirty="0"/>
              <a:t> hematopoiesis and intact maturation</a:t>
            </a:r>
          </a:p>
          <a:p>
            <a:pPr lvl="1"/>
            <a:r>
              <a:rPr lang="en-US" sz="3200" dirty="0"/>
              <a:t>Peripheral blood cytopenias</a:t>
            </a:r>
          </a:p>
          <a:p>
            <a:pPr lvl="1"/>
            <a:r>
              <a:rPr lang="en-US" sz="3200" dirty="0" err="1"/>
              <a:t>Cytologic</a:t>
            </a:r>
            <a:r>
              <a:rPr lang="en-US" sz="3200" dirty="0"/>
              <a:t> dysplasia of hematopoietic elements</a:t>
            </a:r>
          </a:p>
          <a:p>
            <a:r>
              <a:rPr lang="en-US" sz="3600" dirty="0"/>
              <a:t>Varying propensity to develop maturation arrest in hematopoietic cells, with accumulation of blasts and progression to AML</a:t>
            </a:r>
          </a:p>
          <a:p>
            <a:pPr marL="457200" lvl="1" indent="0">
              <a:buNone/>
            </a:pPr>
            <a:endParaRPr lang="en-US" sz="3200" dirty="0"/>
          </a:p>
        </p:txBody>
      </p:sp>
    </p:spTree>
    <p:extLst>
      <p:ext uri="{BB962C8B-B14F-4D97-AF65-F5344CB8AC3E}">
        <p14:creationId xmlns:p14="http://schemas.microsoft.com/office/powerpoint/2010/main" val="485575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1026"/>
          <p:cNvSpPr>
            <a:spLocks noGrp="1" noChangeArrowheads="1"/>
          </p:cNvSpPr>
          <p:nvPr>
            <p:ph type="title"/>
          </p:nvPr>
        </p:nvSpPr>
        <p:spPr>
          <a:xfrm>
            <a:off x="1524000" y="-152400"/>
            <a:ext cx="8991600" cy="1219200"/>
          </a:xfrm>
        </p:spPr>
        <p:txBody>
          <a:bodyPr>
            <a:noAutofit/>
          </a:bodyPr>
          <a:lstStyle/>
          <a:p>
            <a:pPr eaLnBrk="1" hangingPunct="1"/>
            <a:br>
              <a:rPr lang="en-US" sz="4000" dirty="0">
                <a:latin typeface="+mn-lt"/>
                <a:ea typeface="ＭＳ Ｐゴシック" charset="0"/>
                <a:cs typeface="ＭＳ Ｐゴシック" charset="0"/>
              </a:rPr>
            </a:br>
            <a:r>
              <a:rPr lang="en-US" sz="4000" dirty="0">
                <a:latin typeface="+mn-lt"/>
                <a:ea typeface="ＭＳ Ｐゴシック" charset="0"/>
                <a:cs typeface="ＭＳ Ｐゴシック" charset="0"/>
              </a:rPr>
              <a:t>Components of MDS diagnosis and classification according to 2016</a:t>
            </a:r>
            <a:endParaRPr lang="en-US" dirty="0">
              <a:latin typeface="+mn-lt"/>
              <a:ea typeface="ＭＳ Ｐゴシック" charset="0"/>
              <a:cs typeface="ＭＳ Ｐゴシック" charset="0"/>
            </a:endParaRPr>
          </a:p>
        </p:txBody>
      </p:sp>
      <p:sp>
        <p:nvSpPr>
          <p:cNvPr id="10" name="Isosceles Triangle 9"/>
          <p:cNvSpPr/>
          <p:nvPr/>
        </p:nvSpPr>
        <p:spPr bwMode="auto">
          <a:xfrm>
            <a:off x="3352800" y="1447801"/>
            <a:ext cx="4953000" cy="3966865"/>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latin typeface="+mn-lt"/>
            </a:endParaRPr>
          </a:p>
        </p:txBody>
      </p:sp>
      <p:sp>
        <p:nvSpPr>
          <p:cNvPr id="11" name="WordArt 1031"/>
          <p:cNvSpPr>
            <a:spLocks noChangeArrowheads="1" noChangeShapeType="1" noTextEdit="1"/>
          </p:cNvSpPr>
          <p:nvPr/>
        </p:nvSpPr>
        <p:spPr bwMode="auto">
          <a:xfrm>
            <a:off x="5257800" y="2976266"/>
            <a:ext cx="1332266" cy="1976732"/>
          </a:xfrm>
          <a:prstGeom prst="rect">
            <a:avLst/>
          </a:prstGeom>
        </p:spPr>
        <p:txBody>
          <a:bodyPr wrap="none" fromWordArt="1">
            <a:prstTxWarp prst="textPlain">
              <a:avLst>
                <a:gd name="adj" fmla="val 50000"/>
              </a:avLst>
            </a:prstTxWarp>
          </a:bodyPr>
          <a:lstStyle/>
          <a:p>
            <a:pPr algn="ctr"/>
            <a:r>
              <a:rPr lang="en-US" sz="8000" kern="10" dirty="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mn-lt"/>
                <a:ea typeface="Arial Black"/>
                <a:cs typeface="Arial Black"/>
              </a:rPr>
              <a:t>?</a:t>
            </a:r>
          </a:p>
        </p:txBody>
      </p:sp>
      <p:sp>
        <p:nvSpPr>
          <p:cNvPr id="12" name="TextBox 11"/>
          <p:cNvSpPr txBox="1"/>
          <p:nvPr/>
        </p:nvSpPr>
        <p:spPr>
          <a:xfrm>
            <a:off x="2380632" y="5377598"/>
            <a:ext cx="7086601" cy="584775"/>
          </a:xfrm>
          <a:prstGeom prst="rect">
            <a:avLst/>
          </a:prstGeom>
          <a:noFill/>
        </p:spPr>
        <p:txBody>
          <a:bodyPr wrap="square" rtlCol="0">
            <a:spAutoFit/>
          </a:bodyPr>
          <a:lstStyle/>
          <a:p>
            <a:r>
              <a:rPr lang="en-US" sz="3200" dirty="0">
                <a:latin typeface="+mn-lt"/>
              </a:rPr>
              <a:t>Dysplasia (≥10% of cells) and/or ↑blasts</a:t>
            </a:r>
          </a:p>
        </p:txBody>
      </p:sp>
      <p:sp>
        <p:nvSpPr>
          <p:cNvPr id="13" name="TextBox 12"/>
          <p:cNvSpPr txBox="1"/>
          <p:nvPr/>
        </p:nvSpPr>
        <p:spPr>
          <a:xfrm rot="3519915">
            <a:off x="6272403" y="3018082"/>
            <a:ext cx="2210751" cy="584775"/>
          </a:xfrm>
          <a:prstGeom prst="rect">
            <a:avLst/>
          </a:prstGeom>
          <a:noFill/>
        </p:spPr>
        <p:txBody>
          <a:bodyPr wrap="square" rtlCol="0">
            <a:spAutoFit/>
          </a:bodyPr>
          <a:lstStyle/>
          <a:p>
            <a:r>
              <a:rPr lang="en-US" sz="3200" dirty="0">
                <a:latin typeface="+mn-lt"/>
              </a:rPr>
              <a:t>Karyotype</a:t>
            </a:r>
          </a:p>
        </p:txBody>
      </p:sp>
      <p:sp>
        <p:nvSpPr>
          <p:cNvPr id="14" name="TextBox 13"/>
          <p:cNvSpPr txBox="1"/>
          <p:nvPr/>
        </p:nvSpPr>
        <p:spPr>
          <a:xfrm rot="18125816">
            <a:off x="2520386" y="2854474"/>
            <a:ext cx="3633912" cy="584775"/>
          </a:xfrm>
          <a:prstGeom prst="rect">
            <a:avLst/>
          </a:prstGeom>
          <a:noFill/>
        </p:spPr>
        <p:txBody>
          <a:bodyPr wrap="square" rtlCol="0">
            <a:spAutoFit/>
          </a:bodyPr>
          <a:lstStyle/>
          <a:p>
            <a:r>
              <a:rPr lang="en-US" sz="3200" dirty="0">
                <a:latin typeface="+mn-lt"/>
              </a:rPr>
              <a:t>Peripheral counts</a:t>
            </a:r>
          </a:p>
        </p:txBody>
      </p:sp>
      <p:sp>
        <p:nvSpPr>
          <p:cNvPr id="8" name="TextBox 7"/>
          <p:cNvSpPr txBox="1"/>
          <p:nvPr/>
        </p:nvSpPr>
        <p:spPr>
          <a:xfrm>
            <a:off x="1676400" y="1598474"/>
            <a:ext cx="2667000" cy="1631216"/>
          </a:xfrm>
          <a:prstGeom prst="rect">
            <a:avLst/>
          </a:prstGeom>
          <a:noFill/>
        </p:spPr>
        <p:txBody>
          <a:bodyPr wrap="square" rtlCol="0">
            <a:spAutoFit/>
          </a:bodyPr>
          <a:lstStyle/>
          <a:p>
            <a:r>
              <a:rPr lang="en-US" sz="2000" i="1" dirty="0">
                <a:latin typeface="+mn-lt"/>
              </a:rPr>
              <a:t>Unexplained cytopenias  are a sine qua non of MDS</a:t>
            </a:r>
          </a:p>
          <a:p>
            <a:endParaRPr lang="en-US" sz="2000" i="1" dirty="0">
              <a:latin typeface="+mn-lt"/>
            </a:endParaRPr>
          </a:p>
          <a:p>
            <a:r>
              <a:rPr lang="en-US" sz="2000" i="1" dirty="0">
                <a:latin typeface="+mn-lt"/>
              </a:rPr>
              <a:t>Prognostic</a:t>
            </a:r>
          </a:p>
        </p:txBody>
      </p:sp>
      <p:sp>
        <p:nvSpPr>
          <p:cNvPr id="9" name="TextBox 8"/>
          <p:cNvSpPr txBox="1"/>
          <p:nvPr/>
        </p:nvSpPr>
        <p:spPr>
          <a:xfrm>
            <a:off x="7239000" y="1600200"/>
            <a:ext cx="3124200" cy="1631216"/>
          </a:xfrm>
          <a:prstGeom prst="rect">
            <a:avLst/>
          </a:prstGeom>
          <a:noFill/>
        </p:spPr>
        <p:txBody>
          <a:bodyPr wrap="square" rtlCol="0">
            <a:spAutoFit/>
          </a:bodyPr>
          <a:lstStyle/>
          <a:p>
            <a:pPr algn="r"/>
            <a:r>
              <a:rPr lang="en-US" sz="2000" i="1" dirty="0">
                <a:latin typeface="+mn-lt"/>
              </a:rPr>
              <a:t>If present, MDS-specific cytogenetic abnormalities provide proof of clonality</a:t>
            </a:r>
          </a:p>
          <a:p>
            <a:pPr algn="r"/>
            <a:endParaRPr lang="en-US" sz="2000" i="1" dirty="0">
              <a:latin typeface="+mn-lt"/>
            </a:endParaRPr>
          </a:p>
          <a:p>
            <a:pPr algn="r"/>
            <a:r>
              <a:rPr lang="en-US" sz="2000" i="1" dirty="0">
                <a:latin typeface="+mn-lt"/>
              </a:rPr>
              <a:t>Prognostic</a:t>
            </a:r>
          </a:p>
        </p:txBody>
      </p:sp>
      <p:sp>
        <p:nvSpPr>
          <p:cNvPr id="15" name="TextBox 14"/>
          <p:cNvSpPr txBox="1"/>
          <p:nvPr/>
        </p:nvSpPr>
        <p:spPr>
          <a:xfrm>
            <a:off x="3009900" y="5885380"/>
            <a:ext cx="5972193" cy="707886"/>
          </a:xfrm>
          <a:prstGeom prst="rect">
            <a:avLst/>
          </a:prstGeom>
          <a:noFill/>
        </p:spPr>
        <p:txBody>
          <a:bodyPr wrap="square" rtlCol="0">
            <a:spAutoFit/>
          </a:bodyPr>
          <a:lstStyle/>
          <a:p>
            <a:r>
              <a:rPr lang="en-US" sz="2000" i="1" dirty="0">
                <a:latin typeface="+mn-lt"/>
              </a:rPr>
              <a:t>Dysplasia is a sine qua non of MDS</a:t>
            </a:r>
          </a:p>
          <a:p>
            <a:r>
              <a:rPr lang="en-US" sz="2000" i="1" dirty="0">
                <a:latin typeface="+mn-lt"/>
              </a:rPr>
              <a:t>Both degree of dysplasia and % of blasts are prognostic</a:t>
            </a:r>
          </a:p>
        </p:txBody>
      </p:sp>
    </p:spTree>
    <p:extLst>
      <p:ext uri="{BB962C8B-B14F-4D97-AF65-F5344CB8AC3E}">
        <p14:creationId xmlns:p14="http://schemas.microsoft.com/office/powerpoint/2010/main" val="7235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762000"/>
          </a:xfrm>
        </p:spPr>
        <p:txBody>
          <a:bodyPr>
            <a:normAutofit/>
          </a:bodyPr>
          <a:lstStyle/>
          <a:p>
            <a:r>
              <a:rPr lang="en-US" sz="4000" dirty="0">
                <a:solidFill>
                  <a:schemeClr val="tx1"/>
                </a:solidFill>
              </a:rPr>
              <a:t>Not all </a:t>
            </a:r>
            <a:r>
              <a:rPr lang="en-US" sz="4000" dirty="0" err="1">
                <a:solidFill>
                  <a:schemeClr val="tx1"/>
                </a:solidFill>
              </a:rPr>
              <a:t>dysplasias</a:t>
            </a:r>
            <a:r>
              <a:rPr lang="en-US" sz="4000" dirty="0">
                <a:solidFill>
                  <a:schemeClr val="tx1"/>
                </a:solidFill>
              </a:rPr>
              <a:t> are created equal. . .</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267096" y="750711"/>
            <a:ext cx="9470573" cy="5802489"/>
          </a:xfrm>
          <a:prstGeom prst="rect">
            <a:avLst/>
          </a:prstGeom>
        </p:spPr>
      </p:pic>
      <p:sp>
        <p:nvSpPr>
          <p:cNvPr id="6" name="Text Box 4"/>
          <p:cNvSpPr txBox="1">
            <a:spLocks noChangeArrowheads="1"/>
          </p:cNvSpPr>
          <p:nvPr/>
        </p:nvSpPr>
        <p:spPr bwMode="auto">
          <a:xfrm>
            <a:off x="0" y="6581002"/>
            <a:ext cx="12192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a:solidFill>
                  <a:prstClr val="black"/>
                </a:solidFill>
              </a:rPr>
              <a:t>Della Porta MG et al. Leukemia 2015;29:66</a:t>
            </a:r>
          </a:p>
        </p:txBody>
      </p:sp>
      <p:grpSp>
        <p:nvGrpSpPr>
          <p:cNvPr id="2" name="Group 9"/>
          <p:cNvGrpSpPr/>
          <p:nvPr/>
        </p:nvGrpSpPr>
        <p:grpSpPr>
          <a:xfrm>
            <a:off x="3421114" y="1307069"/>
            <a:ext cx="2040590" cy="4237911"/>
            <a:chOff x="1997601" y="1307068"/>
            <a:chExt cx="1530442" cy="4237911"/>
          </a:xfrm>
        </p:grpSpPr>
        <p:sp>
          <p:nvSpPr>
            <p:cNvPr id="7" name="TextBox 6"/>
            <p:cNvSpPr txBox="1"/>
            <p:nvPr/>
          </p:nvSpPr>
          <p:spPr>
            <a:xfrm>
              <a:off x="2057400" y="1307068"/>
              <a:ext cx="1470643" cy="400110"/>
            </a:xfrm>
            <a:prstGeom prst="rect">
              <a:avLst/>
            </a:prstGeom>
            <a:noFill/>
          </p:spPr>
          <p:txBody>
            <a:bodyPr wrap="none" rtlCol="0">
              <a:spAutoFit/>
            </a:bodyPr>
            <a:lstStyle/>
            <a:p>
              <a:r>
                <a:rPr lang="en-US" sz="2000" i="1" dirty="0">
                  <a:solidFill>
                    <a:srgbClr val="FF0000"/>
                  </a:solidFill>
                  <a:latin typeface="+mn-lt"/>
                </a:rPr>
                <a:t>9% false positive </a:t>
              </a:r>
            </a:p>
          </p:txBody>
        </p:sp>
        <p:sp>
          <p:nvSpPr>
            <p:cNvPr id="8" name="TextBox 7"/>
            <p:cNvSpPr txBox="1"/>
            <p:nvPr/>
          </p:nvSpPr>
          <p:spPr>
            <a:xfrm>
              <a:off x="2046491" y="3429000"/>
              <a:ext cx="1427362" cy="400110"/>
            </a:xfrm>
            <a:prstGeom prst="rect">
              <a:avLst/>
            </a:prstGeom>
            <a:noFill/>
          </p:spPr>
          <p:txBody>
            <a:bodyPr wrap="none" rtlCol="0">
              <a:spAutoFit/>
            </a:bodyPr>
            <a:lstStyle/>
            <a:p>
              <a:r>
                <a:rPr lang="en-US" sz="2000" i="1" dirty="0">
                  <a:solidFill>
                    <a:srgbClr val="FF0000"/>
                  </a:solidFill>
                  <a:latin typeface="+mn-lt"/>
                </a:rPr>
                <a:t>5% false positive</a:t>
              </a:r>
            </a:p>
          </p:txBody>
        </p:sp>
        <p:sp>
          <p:nvSpPr>
            <p:cNvPr id="9" name="TextBox 8"/>
            <p:cNvSpPr txBox="1"/>
            <p:nvPr/>
          </p:nvSpPr>
          <p:spPr>
            <a:xfrm>
              <a:off x="1997601" y="5144869"/>
              <a:ext cx="1524744" cy="400110"/>
            </a:xfrm>
            <a:prstGeom prst="rect">
              <a:avLst/>
            </a:prstGeom>
            <a:noFill/>
          </p:spPr>
          <p:txBody>
            <a:bodyPr wrap="none" rtlCol="0">
              <a:spAutoFit/>
            </a:bodyPr>
            <a:lstStyle/>
            <a:p>
              <a:r>
                <a:rPr lang="en-US" sz="2000" i="1" dirty="0">
                  <a:solidFill>
                    <a:srgbClr val="FF0000"/>
                  </a:solidFill>
                  <a:latin typeface="+mn-lt"/>
                </a:rPr>
                <a:t>11% false positive</a:t>
              </a:r>
            </a:p>
          </p:txBody>
        </p:sp>
      </p:grpSp>
    </p:spTree>
    <p:extLst>
      <p:ext uri="{BB962C8B-B14F-4D97-AF65-F5344CB8AC3E}">
        <p14:creationId xmlns:p14="http://schemas.microsoft.com/office/powerpoint/2010/main" val="162867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01.58648.Postchemo.BMBX.jpg"/>
          <p:cNvPicPr>
            <a:picLocks noChangeAspect="1"/>
          </p:cNvPicPr>
          <p:nvPr/>
        </p:nvPicPr>
        <p:blipFill>
          <a:blip r:embed="rId3" cstate="print"/>
          <a:srcRect l="2381" t="27619" r="21904" b="11936"/>
          <a:stretch>
            <a:fillRect/>
          </a:stretch>
        </p:blipFill>
        <p:spPr>
          <a:xfrm>
            <a:off x="8151224" y="4724400"/>
            <a:ext cx="4040776" cy="2133600"/>
          </a:xfrm>
          <a:prstGeom prst="rect">
            <a:avLst/>
          </a:prstGeom>
          <a:ln w="38100" cmpd="sng">
            <a:solidFill>
              <a:srgbClr val="000000"/>
            </a:solidFill>
          </a:ln>
        </p:spPr>
      </p:pic>
      <p:pic>
        <p:nvPicPr>
          <p:cNvPr id="14" name="Picture 4" descr="MS04R60497"/>
          <p:cNvPicPr>
            <a:picLocks noChangeAspect="1" noChangeArrowheads="1"/>
          </p:cNvPicPr>
          <p:nvPr/>
        </p:nvPicPr>
        <p:blipFill>
          <a:blip r:embed="rId4" cstate="print">
            <a:lum bright="-10000" contrast="20000"/>
            <a:extLst>
              <a:ext uri="{28A0092B-C50C-407E-A947-70E740481C1C}">
                <a14:useLocalDpi xmlns:a14="http://schemas.microsoft.com/office/drawing/2010/main" val="0"/>
              </a:ext>
            </a:extLst>
          </a:blip>
          <a:srcRect l="44067" t="7018" b="49767"/>
          <a:stretch>
            <a:fillRect/>
          </a:stretch>
        </p:blipFill>
        <p:spPr bwMode="auto">
          <a:xfrm>
            <a:off x="8151224" y="2590800"/>
            <a:ext cx="4040776" cy="210950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descr="MS09"/>
          <p:cNvPicPr>
            <a:picLocks noChangeAspect="1" noChangeArrowheads="1"/>
          </p:cNvPicPr>
          <p:nvPr/>
        </p:nvPicPr>
        <p:blipFill>
          <a:blip r:embed="rId5" cstate="print"/>
          <a:srcRect l="7500" t="18889" r="53333" b="43333"/>
          <a:stretch>
            <a:fillRect/>
          </a:stretch>
        </p:blipFill>
        <p:spPr bwMode="auto">
          <a:xfrm>
            <a:off x="8151223" y="0"/>
            <a:ext cx="4064684" cy="2590800"/>
          </a:xfrm>
          <a:prstGeom prst="rect">
            <a:avLst/>
          </a:prstGeom>
          <a:noFill/>
          <a:ln w="38100">
            <a:solidFill>
              <a:srgbClr val="000000"/>
            </a:solidFill>
            <a:miter lim="800000"/>
            <a:headEnd/>
            <a:tailEnd/>
          </a:ln>
        </p:spPr>
      </p:pic>
      <p:pic>
        <p:nvPicPr>
          <p:cNvPr id="1026" name="Picture 2" descr="H:\MDSMegas.jpg"/>
          <p:cNvPicPr>
            <a:picLocks noChangeAspect="1" noChangeArrowheads="1"/>
          </p:cNvPicPr>
          <p:nvPr/>
        </p:nvPicPr>
        <p:blipFill>
          <a:blip r:embed="rId6" cstate="print"/>
          <a:srcRect b="24000"/>
          <a:stretch>
            <a:fillRect/>
          </a:stretch>
        </p:blipFill>
        <p:spPr bwMode="auto">
          <a:xfrm>
            <a:off x="0" y="4724400"/>
            <a:ext cx="4153989" cy="2133600"/>
          </a:xfrm>
          <a:prstGeom prst="rect">
            <a:avLst/>
          </a:prstGeom>
          <a:noFill/>
          <a:ln w="28575">
            <a:solidFill>
              <a:srgbClr val="000000"/>
            </a:solidFill>
          </a:ln>
        </p:spPr>
      </p:pic>
      <p:pic>
        <p:nvPicPr>
          <p:cNvPr id="1027" name="Picture 3" descr="H:\MDSerythroids.jpg"/>
          <p:cNvPicPr>
            <a:picLocks noChangeAspect="1" noChangeArrowheads="1"/>
          </p:cNvPicPr>
          <p:nvPr/>
        </p:nvPicPr>
        <p:blipFill>
          <a:blip r:embed="rId7" cstate="print"/>
          <a:srcRect t="2721" b="21939"/>
          <a:stretch>
            <a:fillRect/>
          </a:stretch>
        </p:blipFill>
        <p:spPr bwMode="auto">
          <a:xfrm>
            <a:off x="0" y="2590800"/>
            <a:ext cx="4153989" cy="2109788"/>
          </a:xfrm>
          <a:prstGeom prst="rect">
            <a:avLst/>
          </a:prstGeom>
          <a:noFill/>
          <a:ln w="28575">
            <a:solidFill>
              <a:srgbClr val="000000"/>
            </a:solidFill>
          </a:ln>
        </p:spPr>
      </p:pic>
      <p:pic>
        <p:nvPicPr>
          <p:cNvPr id="1029" name="Picture 5" descr="H:\Dysplastic.jpg"/>
          <p:cNvPicPr>
            <a:picLocks noChangeAspect="1" noChangeArrowheads="1"/>
          </p:cNvPicPr>
          <p:nvPr/>
        </p:nvPicPr>
        <p:blipFill>
          <a:blip r:embed="rId8" cstate="print"/>
          <a:srcRect r="843" b="8263"/>
          <a:stretch>
            <a:fillRect/>
          </a:stretch>
        </p:blipFill>
        <p:spPr bwMode="auto">
          <a:xfrm>
            <a:off x="0" y="0"/>
            <a:ext cx="4153989" cy="2590800"/>
          </a:xfrm>
          <a:prstGeom prst="rect">
            <a:avLst/>
          </a:prstGeom>
          <a:noFill/>
          <a:ln w="28575">
            <a:solidFill>
              <a:srgbClr val="000000"/>
            </a:solidFill>
          </a:ln>
        </p:spPr>
      </p:pic>
      <p:sp>
        <p:nvSpPr>
          <p:cNvPr id="13" name="Rectangle 12"/>
          <p:cNvSpPr/>
          <p:nvPr/>
        </p:nvSpPr>
        <p:spPr bwMode="auto">
          <a:xfrm rot="5400000" flipH="1">
            <a:off x="1655354" y="2407195"/>
            <a:ext cx="6858000" cy="204361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8000" dirty="0">
                <a:solidFill>
                  <a:prstClr val="black"/>
                </a:solidFill>
                <a:latin typeface="+mn-lt"/>
              </a:rPr>
              <a:t>MDS</a:t>
            </a:r>
            <a:endParaRPr lang="en-US" sz="8000" dirty="0">
              <a:solidFill>
                <a:prstClr val="black"/>
              </a:solidFill>
              <a:latin typeface="+mn-lt"/>
              <a:ea typeface="ＭＳ Ｐゴシック" charset="0"/>
            </a:endParaRPr>
          </a:p>
        </p:txBody>
      </p:sp>
      <p:sp>
        <p:nvSpPr>
          <p:cNvPr id="16" name="Rectangle 15"/>
          <p:cNvSpPr/>
          <p:nvPr/>
        </p:nvSpPr>
        <p:spPr bwMode="auto">
          <a:xfrm rot="5400000">
            <a:off x="3699691" y="2406468"/>
            <a:ext cx="6858000" cy="2045064"/>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8000" dirty="0">
                <a:solidFill>
                  <a:prstClr val="black"/>
                </a:solidFill>
                <a:latin typeface="+mn-lt"/>
              </a:rPr>
              <a:t>Not MDS</a:t>
            </a:r>
            <a:endParaRPr lang="en-US" sz="8000" dirty="0">
              <a:solidFill>
                <a:prstClr val="black"/>
              </a:solidFill>
              <a:latin typeface="+mn-lt"/>
              <a:ea typeface="ＭＳ Ｐゴシック" charset="0"/>
            </a:endParaRPr>
          </a:p>
        </p:txBody>
      </p:sp>
    </p:spTree>
    <p:extLst>
      <p:ext uri="{BB962C8B-B14F-4D97-AF65-F5344CB8AC3E}">
        <p14:creationId xmlns:p14="http://schemas.microsoft.com/office/powerpoint/2010/main" val="307617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Challenges in MDS diagnosis</a:t>
            </a:r>
          </a:p>
        </p:txBody>
      </p:sp>
      <p:sp>
        <p:nvSpPr>
          <p:cNvPr id="4" name="Oval 3"/>
          <p:cNvSpPr/>
          <p:nvPr/>
        </p:nvSpPr>
        <p:spPr bwMode="auto">
          <a:xfrm>
            <a:off x="3352800" y="1905000"/>
            <a:ext cx="5486400" cy="2286000"/>
          </a:xfrm>
          <a:prstGeom prst="ellipse">
            <a:avLst/>
          </a:prstGeom>
          <a:gradFill flip="none" rotWithShape="1">
            <a:gsLst>
              <a:gs pos="0">
                <a:srgbClr val="FF0000">
                  <a:shade val="30000"/>
                  <a:satMod val="115000"/>
                  <a:alpha val="21000"/>
                </a:srgbClr>
              </a:gs>
              <a:gs pos="50000">
                <a:srgbClr val="FF0000">
                  <a:shade val="67500"/>
                  <a:satMod val="115000"/>
                </a:srgbClr>
              </a:gs>
              <a:gs pos="100000">
                <a:srgbClr val="FF0000">
                  <a:shade val="100000"/>
                  <a:satMod val="115000"/>
                </a:srgbClr>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6600" dirty="0">
                <a:latin typeface="+mn-lt"/>
                <a:ea typeface="ＭＳ Ｐゴシック" charset="0"/>
              </a:rPr>
              <a:t>MDS</a:t>
            </a:r>
          </a:p>
        </p:txBody>
      </p:sp>
      <p:sp>
        <p:nvSpPr>
          <p:cNvPr id="5" name="Oval 4"/>
          <p:cNvSpPr/>
          <p:nvPr/>
        </p:nvSpPr>
        <p:spPr bwMode="auto">
          <a:xfrm>
            <a:off x="1752600" y="1828800"/>
            <a:ext cx="2971800" cy="2819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en-US" dirty="0">
                <a:latin typeface="+mn-lt"/>
                <a:ea typeface="ＭＳ Ｐゴシック" charset="0"/>
              </a:rPr>
              <a:t>Non-neoplastic causes of cytopenia</a:t>
            </a:r>
            <a:endParaRPr lang="en-US" dirty="0">
              <a:latin typeface="+mn-lt"/>
            </a:endParaRPr>
          </a:p>
          <a:p>
            <a:pPr eaLnBrk="0" hangingPunct="0"/>
            <a:r>
              <a:rPr lang="en-US" dirty="0">
                <a:latin typeface="+mn-lt"/>
                <a:ea typeface="ＭＳ Ｐゴシック" charset="0"/>
              </a:rPr>
              <a:t>--Other neoplasms</a:t>
            </a:r>
          </a:p>
          <a:p>
            <a:pPr eaLnBrk="0" hangingPunct="0"/>
            <a:r>
              <a:rPr lang="en-US" dirty="0">
                <a:latin typeface="+mn-lt"/>
              </a:rPr>
              <a:t>--Inherited</a:t>
            </a:r>
          </a:p>
          <a:p>
            <a:pPr eaLnBrk="0" hangingPunct="0"/>
            <a:r>
              <a:rPr lang="en-US" dirty="0">
                <a:latin typeface="+mn-lt"/>
                <a:ea typeface="ＭＳ Ｐゴシック" charset="0"/>
              </a:rPr>
              <a:t>--Extrinsic factors</a:t>
            </a:r>
          </a:p>
        </p:txBody>
      </p:sp>
      <p:sp>
        <p:nvSpPr>
          <p:cNvPr id="6" name="Oval 5"/>
          <p:cNvSpPr/>
          <p:nvPr/>
        </p:nvSpPr>
        <p:spPr bwMode="auto">
          <a:xfrm>
            <a:off x="7391400" y="1752600"/>
            <a:ext cx="2971800" cy="2819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7200" dirty="0">
                <a:latin typeface="+mn-lt"/>
                <a:ea typeface="ＭＳ Ｐゴシック" charset="0"/>
              </a:rPr>
              <a:t>AML</a:t>
            </a:r>
          </a:p>
        </p:txBody>
      </p:sp>
      <p:sp>
        <p:nvSpPr>
          <p:cNvPr id="7" name="TextBox 6"/>
          <p:cNvSpPr txBox="1"/>
          <p:nvPr/>
        </p:nvSpPr>
        <p:spPr>
          <a:xfrm>
            <a:off x="3962400" y="1371600"/>
            <a:ext cx="1171283" cy="369332"/>
          </a:xfrm>
          <a:prstGeom prst="rect">
            <a:avLst/>
          </a:prstGeom>
          <a:noFill/>
        </p:spPr>
        <p:txBody>
          <a:bodyPr wrap="none" rtlCol="0">
            <a:spAutoFit/>
          </a:bodyPr>
          <a:lstStyle/>
          <a:p>
            <a:r>
              <a:rPr lang="en-US" dirty="0">
                <a:latin typeface="+mn-lt"/>
              </a:rPr>
              <a:t>Low-grade</a:t>
            </a:r>
          </a:p>
        </p:txBody>
      </p:sp>
      <p:sp>
        <p:nvSpPr>
          <p:cNvPr id="8" name="TextBox 7"/>
          <p:cNvSpPr txBox="1"/>
          <p:nvPr/>
        </p:nvSpPr>
        <p:spPr>
          <a:xfrm>
            <a:off x="6827396" y="1383268"/>
            <a:ext cx="1215461" cy="369332"/>
          </a:xfrm>
          <a:prstGeom prst="rect">
            <a:avLst/>
          </a:prstGeom>
          <a:noFill/>
        </p:spPr>
        <p:txBody>
          <a:bodyPr wrap="none" rtlCol="0">
            <a:spAutoFit/>
          </a:bodyPr>
          <a:lstStyle/>
          <a:p>
            <a:r>
              <a:rPr lang="en-US" dirty="0">
                <a:latin typeface="+mn-lt"/>
              </a:rPr>
              <a:t>High-grade</a:t>
            </a:r>
          </a:p>
        </p:txBody>
      </p:sp>
      <p:sp>
        <p:nvSpPr>
          <p:cNvPr id="3" name="TextBox 2"/>
          <p:cNvSpPr txBox="1"/>
          <p:nvPr/>
        </p:nvSpPr>
        <p:spPr>
          <a:xfrm>
            <a:off x="1676400" y="4625133"/>
            <a:ext cx="3124200" cy="2169825"/>
          </a:xfrm>
          <a:prstGeom prst="rect">
            <a:avLst/>
          </a:prstGeom>
          <a:noFill/>
        </p:spPr>
        <p:txBody>
          <a:bodyPr wrap="square" rtlCol="0">
            <a:spAutoFit/>
          </a:bodyPr>
          <a:lstStyle/>
          <a:p>
            <a:pPr marL="285750" indent="-285750">
              <a:lnSpc>
                <a:spcPct val="90000"/>
              </a:lnSpc>
              <a:spcAft>
                <a:spcPts val="600"/>
              </a:spcAft>
              <a:buFont typeface="Wingdings" charset="2"/>
              <a:buChar char="§"/>
            </a:pPr>
            <a:r>
              <a:rPr lang="en-US" sz="2400" b="1" i="1" dirty="0">
                <a:latin typeface="+mn-lt"/>
              </a:rPr>
              <a:t>Does the patient have a neoplasm?</a:t>
            </a:r>
          </a:p>
          <a:p>
            <a:pPr marL="285750" indent="-285750">
              <a:lnSpc>
                <a:spcPct val="90000"/>
              </a:lnSpc>
              <a:spcAft>
                <a:spcPts val="600"/>
              </a:spcAft>
              <a:buFont typeface="Wingdings" charset="2"/>
              <a:buChar char="§"/>
            </a:pPr>
            <a:r>
              <a:rPr lang="en-US" sz="2400" b="1" i="1" dirty="0">
                <a:latin typeface="+mn-lt"/>
              </a:rPr>
              <a:t>Should the patient be treated for MDS or should another diagnosis be sought?</a:t>
            </a:r>
          </a:p>
        </p:txBody>
      </p:sp>
      <p:sp>
        <p:nvSpPr>
          <p:cNvPr id="12" name="Rectangle 11"/>
          <p:cNvSpPr/>
          <p:nvPr/>
        </p:nvSpPr>
        <p:spPr>
          <a:xfrm rot="5400000">
            <a:off x="6353232" y="2965966"/>
            <a:ext cx="2514600" cy="24026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≥20% blasts</a:t>
            </a:r>
          </a:p>
        </p:txBody>
      </p:sp>
    </p:spTree>
    <p:extLst>
      <p:ext uri="{BB962C8B-B14F-4D97-AF65-F5344CB8AC3E}">
        <p14:creationId xmlns:p14="http://schemas.microsoft.com/office/powerpoint/2010/main" val="101724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dirty="0">
                <a:solidFill>
                  <a:schemeClr val="tx1"/>
                </a:solidFill>
              </a:rPr>
              <a:t>Case</a:t>
            </a:r>
          </a:p>
        </p:txBody>
      </p:sp>
      <p:sp>
        <p:nvSpPr>
          <p:cNvPr id="4" name="Content Placeholder 3"/>
          <p:cNvSpPr>
            <a:spLocks noGrp="1"/>
          </p:cNvSpPr>
          <p:nvPr>
            <p:ph idx="1"/>
          </p:nvPr>
        </p:nvSpPr>
        <p:spPr>
          <a:xfrm>
            <a:off x="508000" y="1214846"/>
            <a:ext cx="10948126" cy="4876800"/>
          </a:xfrm>
        </p:spPr>
        <p:txBody>
          <a:bodyPr>
            <a:noAutofit/>
          </a:bodyPr>
          <a:lstStyle/>
          <a:p>
            <a:pPr>
              <a:lnSpc>
                <a:spcPct val="100000"/>
              </a:lnSpc>
            </a:pPr>
            <a:r>
              <a:rPr lang="en-US" sz="3200" dirty="0"/>
              <a:t>74 year-old man presented with anemia and thrombocytopenia discovered on routine blood work</a:t>
            </a:r>
          </a:p>
          <a:p>
            <a:pPr>
              <a:lnSpc>
                <a:spcPct val="100000"/>
              </a:lnSpc>
            </a:pPr>
            <a:r>
              <a:rPr lang="en-US" sz="3200" dirty="0"/>
              <a:t>WBC 4.34 x 10</a:t>
            </a:r>
            <a:r>
              <a:rPr lang="en-US" sz="3200" baseline="30000" dirty="0"/>
              <a:t>9</a:t>
            </a:r>
            <a:r>
              <a:rPr lang="en-US" sz="3200" dirty="0"/>
              <a:t>/L</a:t>
            </a:r>
          </a:p>
          <a:p>
            <a:pPr lvl="1">
              <a:lnSpc>
                <a:spcPct val="100000"/>
              </a:lnSpc>
            </a:pPr>
            <a:r>
              <a:rPr lang="en-US" dirty="0"/>
              <a:t>52% polys (ANC 2.2 x 10</a:t>
            </a:r>
            <a:r>
              <a:rPr lang="en-US" baseline="30000" dirty="0"/>
              <a:t>9</a:t>
            </a:r>
            <a:r>
              <a:rPr lang="en-US" dirty="0"/>
              <a:t>/L, 36% lymphs, 11% monos, 1% </a:t>
            </a:r>
            <a:r>
              <a:rPr lang="en-US" dirty="0" err="1"/>
              <a:t>eos</a:t>
            </a:r>
            <a:r>
              <a:rPr lang="en-US" dirty="0"/>
              <a:t>, 0.2 </a:t>
            </a:r>
            <a:r>
              <a:rPr lang="en-US" dirty="0" err="1"/>
              <a:t>nRBC</a:t>
            </a:r>
            <a:r>
              <a:rPr lang="en-US" dirty="0"/>
              <a:t>/100 WBC</a:t>
            </a:r>
          </a:p>
          <a:p>
            <a:pPr>
              <a:lnSpc>
                <a:spcPct val="100000"/>
              </a:lnSpc>
            </a:pPr>
            <a:r>
              <a:rPr lang="en-US" sz="3200" dirty="0"/>
              <a:t>HGB </a:t>
            </a:r>
            <a:r>
              <a:rPr lang="en-US" sz="3200" dirty="0">
                <a:solidFill>
                  <a:srgbClr val="FF0000"/>
                </a:solidFill>
              </a:rPr>
              <a:t>8.8 g/dL (MCV 112.1 </a:t>
            </a:r>
            <a:r>
              <a:rPr lang="en-US" sz="3200" dirty="0" err="1">
                <a:solidFill>
                  <a:srgbClr val="FF0000"/>
                </a:solidFill>
              </a:rPr>
              <a:t>fL</a:t>
            </a:r>
            <a:r>
              <a:rPr lang="en-US" sz="3200" dirty="0">
                <a:solidFill>
                  <a:srgbClr val="FF0000"/>
                </a:solidFill>
              </a:rPr>
              <a:t>)</a:t>
            </a:r>
          </a:p>
          <a:p>
            <a:pPr>
              <a:lnSpc>
                <a:spcPct val="100000"/>
              </a:lnSpc>
            </a:pPr>
            <a:r>
              <a:rPr lang="en-US" sz="3200" dirty="0" err="1"/>
              <a:t>PLT</a:t>
            </a:r>
            <a:r>
              <a:rPr lang="en-US" sz="3200" dirty="0"/>
              <a:t> </a:t>
            </a:r>
            <a:r>
              <a:rPr lang="en-US" sz="3200" dirty="0">
                <a:solidFill>
                  <a:srgbClr val="FF0000"/>
                </a:solidFill>
              </a:rPr>
              <a:t>100 </a:t>
            </a:r>
            <a:r>
              <a:rPr lang="en-US" sz="3600" dirty="0">
                <a:solidFill>
                  <a:srgbClr val="FF0000"/>
                </a:solidFill>
              </a:rPr>
              <a:t>x </a:t>
            </a:r>
            <a:r>
              <a:rPr lang="en-US" sz="3200" dirty="0">
                <a:solidFill>
                  <a:srgbClr val="FF0000"/>
                </a:solidFill>
              </a:rPr>
              <a:t>10</a:t>
            </a:r>
            <a:r>
              <a:rPr lang="en-US" sz="3200" baseline="30000" dirty="0">
                <a:solidFill>
                  <a:srgbClr val="FF0000"/>
                </a:solidFill>
              </a:rPr>
              <a:t>9</a:t>
            </a:r>
            <a:r>
              <a:rPr lang="en-US" sz="3200" dirty="0">
                <a:solidFill>
                  <a:srgbClr val="FF0000"/>
                </a:solidFill>
              </a:rPr>
              <a:t>/L</a:t>
            </a:r>
            <a:endParaRPr lang="en-US" dirty="0">
              <a:solidFill>
                <a:srgbClr val="FF0000"/>
              </a:solidFill>
            </a:endParaRPr>
          </a:p>
          <a:p>
            <a:pPr>
              <a:lnSpc>
                <a:spcPct val="100000"/>
              </a:lnSpc>
            </a:pPr>
            <a:r>
              <a:rPr lang="en-US" sz="3200" dirty="0"/>
              <a:t>Patient is asymptomatic and past medical history is only significant for hypertension</a:t>
            </a:r>
          </a:p>
          <a:p>
            <a:pPr>
              <a:lnSpc>
                <a:spcPct val="100000"/>
              </a:lnSpc>
            </a:pPr>
            <a:endParaRPr lang="en-US" sz="3200" dirty="0"/>
          </a:p>
        </p:txBody>
      </p:sp>
    </p:spTree>
    <p:extLst>
      <p:ext uri="{BB962C8B-B14F-4D97-AF65-F5344CB8AC3E}">
        <p14:creationId xmlns:p14="http://schemas.microsoft.com/office/powerpoint/2010/main" val="687073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dirty="0">
                <a:solidFill>
                  <a:schemeClr val="tx1"/>
                </a:solidFill>
              </a:rPr>
              <a:t>Case</a:t>
            </a:r>
          </a:p>
        </p:txBody>
      </p:sp>
      <p:sp>
        <p:nvSpPr>
          <p:cNvPr id="4" name="Content Placeholder 3"/>
          <p:cNvSpPr>
            <a:spLocks noGrp="1"/>
          </p:cNvSpPr>
          <p:nvPr>
            <p:ph idx="1"/>
          </p:nvPr>
        </p:nvSpPr>
        <p:spPr>
          <a:xfrm>
            <a:off x="508000" y="1214846"/>
            <a:ext cx="10948126" cy="4876800"/>
          </a:xfrm>
        </p:spPr>
        <p:txBody>
          <a:bodyPr>
            <a:noAutofit/>
          </a:bodyPr>
          <a:lstStyle/>
          <a:p>
            <a:pPr>
              <a:lnSpc>
                <a:spcPct val="100000"/>
              </a:lnSpc>
            </a:pPr>
            <a:r>
              <a:rPr lang="en-US" sz="3200" dirty="0"/>
              <a:t>Bone marrow biopsy and aspirate were performed to evaluate etiology of </a:t>
            </a:r>
            <a:r>
              <a:rPr lang="en-US" sz="3200" dirty="0" err="1"/>
              <a:t>cytopenias</a:t>
            </a:r>
            <a:endParaRPr lang="en-US" sz="3200" dirty="0"/>
          </a:p>
          <a:p>
            <a:pPr lvl="1">
              <a:lnSpc>
                <a:spcPct val="100000"/>
              </a:lnSpc>
            </a:pPr>
            <a:r>
              <a:rPr lang="en-US" dirty="0"/>
              <a:t>Core biopsy, aspirate and peripheral smear morphology</a:t>
            </a:r>
          </a:p>
          <a:p>
            <a:pPr lvl="1"/>
            <a:r>
              <a:rPr lang="en-US" dirty="0"/>
              <a:t>Flow cytometry to evaluate for abnormal lymphoid population</a:t>
            </a:r>
          </a:p>
          <a:p>
            <a:pPr lvl="1">
              <a:lnSpc>
                <a:spcPct val="100000"/>
              </a:lnSpc>
            </a:pPr>
            <a:r>
              <a:rPr lang="en-US" dirty="0"/>
              <a:t>Cytogenetics by conventional karyotyping</a:t>
            </a:r>
          </a:p>
          <a:p>
            <a:pPr lvl="1">
              <a:lnSpc>
                <a:spcPct val="100000"/>
              </a:lnSpc>
            </a:pPr>
            <a:r>
              <a:rPr lang="en-US" dirty="0"/>
              <a:t>Next-generation sequencing panel</a:t>
            </a:r>
          </a:p>
          <a:p>
            <a:pPr>
              <a:lnSpc>
                <a:spcPct val="100000"/>
              </a:lnSpc>
            </a:pPr>
            <a:endParaRPr lang="en-US" sz="3200" dirty="0"/>
          </a:p>
        </p:txBody>
      </p:sp>
    </p:spTree>
    <p:extLst>
      <p:ext uri="{BB962C8B-B14F-4D97-AF65-F5344CB8AC3E}">
        <p14:creationId xmlns:p14="http://schemas.microsoft.com/office/powerpoint/2010/main" val="1488115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USCAP SC36 2017\S17-2860PNHTP53-BMA3.jpg"/>
          <p:cNvPicPr>
            <a:picLocks noChangeAspect="1" noChangeArrowheads="1"/>
          </p:cNvPicPr>
          <p:nvPr/>
        </p:nvPicPr>
        <p:blipFill>
          <a:blip r:embed="rId2"/>
          <a:srcRect l="33381"/>
          <a:stretch>
            <a:fillRect/>
          </a:stretch>
        </p:blipFill>
        <p:spPr bwMode="auto">
          <a:xfrm>
            <a:off x="6100354" y="0"/>
            <a:ext cx="6091646" cy="6858000"/>
          </a:xfrm>
          <a:prstGeom prst="rect">
            <a:avLst/>
          </a:prstGeom>
          <a:noFill/>
          <a:ln>
            <a:solidFill>
              <a:srgbClr val="000000"/>
            </a:solidFill>
          </a:ln>
        </p:spPr>
      </p:pic>
      <p:pic>
        <p:nvPicPr>
          <p:cNvPr id="6" name="Picture 2" descr="H:\USCAP SC36 2017\S17-2860PNHTP53-PBS.jpg"/>
          <p:cNvPicPr>
            <a:picLocks noChangeAspect="1" noChangeArrowheads="1"/>
          </p:cNvPicPr>
          <p:nvPr/>
        </p:nvPicPr>
        <p:blipFill rotWithShape="1">
          <a:blip r:embed="rId3"/>
          <a:srcRect r="23539" b="9507"/>
          <a:stretch/>
        </p:blipFill>
        <p:spPr bwMode="auto">
          <a:xfrm rot="16200000">
            <a:off x="-386099" y="386098"/>
            <a:ext cx="6872551" cy="6100354"/>
          </a:xfrm>
          <a:prstGeom prst="rect">
            <a:avLst/>
          </a:prstGeom>
          <a:noFill/>
          <a:ln>
            <a:solidFill>
              <a:srgbClr val="000000"/>
            </a:solidFill>
          </a:ln>
        </p:spPr>
      </p:pic>
      <p:sp>
        <p:nvSpPr>
          <p:cNvPr id="7" name="TextBox 6"/>
          <p:cNvSpPr txBox="1"/>
          <p:nvPr/>
        </p:nvSpPr>
        <p:spPr>
          <a:xfrm>
            <a:off x="0" y="6336414"/>
            <a:ext cx="9914381" cy="523220"/>
          </a:xfrm>
          <a:prstGeom prst="rect">
            <a:avLst/>
          </a:prstGeom>
          <a:solidFill>
            <a:schemeClr val="bg1"/>
          </a:solidFill>
        </p:spPr>
        <p:txBody>
          <a:bodyPr wrap="none" rtlCol="0">
            <a:spAutoFit/>
          </a:bodyPr>
          <a:lstStyle/>
          <a:p>
            <a:r>
              <a:rPr lang="en-US" sz="2800" i="1" dirty="0">
                <a:solidFill>
                  <a:prstClr val="black"/>
                </a:solidFill>
                <a:latin typeface="+mn-lt"/>
              </a:rPr>
              <a:t>Iron stain on bone marrow aspirate is negative for ring sideroblasts</a:t>
            </a:r>
          </a:p>
        </p:txBody>
      </p:sp>
      <p:sp>
        <p:nvSpPr>
          <p:cNvPr id="8" name="TextBox 7"/>
          <p:cNvSpPr txBox="1"/>
          <p:nvPr/>
        </p:nvSpPr>
        <p:spPr>
          <a:xfrm>
            <a:off x="0" y="22554"/>
            <a:ext cx="4000839" cy="584775"/>
          </a:xfrm>
          <a:prstGeom prst="rect">
            <a:avLst/>
          </a:prstGeom>
          <a:solidFill>
            <a:schemeClr val="bg1"/>
          </a:solidFill>
        </p:spPr>
        <p:txBody>
          <a:bodyPr wrap="none" rtlCol="0">
            <a:spAutoFit/>
          </a:bodyPr>
          <a:lstStyle/>
          <a:p>
            <a:r>
              <a:rPr lang="en-US" sz="3200" dirty="0">
                <a:solidFill>
                  <a:prstClr val="black"/>
                </a:solidFill>
                <a:latin typeface="+mn-lt"/>
              </a:rPr>
              <a:t>Case: Peripheral smear</a:t>
            </a:r>
          </a:p>
        </p:txBody>
      </p:sp>
      <p:sp>
        <p:nvSpPr>
          <p:cNvPr id="9" name="TextBox 8"/>
          <p:cNvSpPr txBox="1"/>
          <p:nvPr/>
        </p:nvSpPr>
        <p:spPr>
          <a:xfrm>
            <a:off x="6100354" y="-1634"/>
            <a:ext cx="4859857" cy="584775"/>
          </a:xfrm>
          <a:prstGeom prst="rect">
            <a:avLst/>
          </a:prstGeom>
          <a:solidFill>
            <a:schemeClr val="bg1"/>
          </a:solidFill>
        </p:spPr>
        <p:txBody>
          <a:bodyPr wrap="none" rtlCol="0">
            <a:spAutoFit/>
          </a:bodyPr>
          <a:lstStyle/>
          <a:p>
            <a:r>
              <a:rPr lang="en-US" sz="3200" dirty="0">
                <a:solidFill>
                  <a:prstClr val="black"/>
                </a:solidFill>
                <a:latin typeface="+mn-lt"/>
              </a:rPr>
              <a:t>Case: Bone marrow aspirate</a:t>
            </a:r>
          </a:p>
        </p:txBody>
      </p:sp>
    </p:spTree>
    <p:extLst>
      <p:ext uri="{BB962C8B-B14F-4D97-AF65-F5344CB8AC3E}">
        <p14:creationId xmlns:p14="http://schemas.microsoft.com/office/powerpoint/2010/main" val="2577713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USCAP SC36 2017\S17-2860PNHTP53lo.jpg"/>
          <p:cNvPicPr>
            <a:picLocks noChangeAspect="1" noChangeArrowheads="1"/>
          </p:cNvPicPr>
          <p:nvPr/>
        </p:nvPicPr>
        <p:blipFill>
          <a:blip r:embed="rId2"/>
          <a:srcRect l="12143" r="11286"/>
          <a:stretch>
            <a:fillRect/>
          </a:stretch>
        </p:blipFill>
        <p:spPr bwMode="auto">
          <a:xfrm>
            <a:off x="0" y="0"/>
            <a:ext cx="7001691" cy="6858000"/>
          </a:xfrm>
          <a:prstGeom prst="rect">
            <a:avLst/>
          </a:prstGeom>
          <a:noFill/>
          <a:ln>
            <a:solidFill>
              <a:schemeClr val="tx1"/>
            </a:solidFill>
          </a:ln>
        </p:spPr>
      </p:pic>
      <p:pic>
        <p:nvPicPr>
          <p:cNvPr id="3075" name="Picture 3" descr="H:\USCAP SC36 2017\S17-2860PNHTP53bis.jpg"/>
          <p:cNvPicPr>
            <a:picLocks noChangeAspect="1" noChangeArrowheads="1"/>
          </p:cNvPicPr>
          <p:nvPr/>
        </p:nvPicPr>
        <p:blipFill>
          <a:blip r:embed="rId3"/>
          <a:srcRect l="43238"/>
          <a:stretch>
            <a:fillRect/>
          </a:stretch>
        </p:blipFill>
        <p:spPr bwMode="auto">
          <a:xfrm>
            <a:off x="7001691" y="0"/>
            <a:ext cx="5190309" cy="6858000"/>
          </a:xfrm>
          <a:prstGeom prst="rect">
            <a:avLst/>
          </a:prstGeom>
          <a:noFill/>
          <a:ln>
            <a:solidFill>
              <a:schemeClr val="tx1"/>
            </a:solidFill>
          </a:ln>
        </p:spPr>
      </p:pic>
      <p:sp>
        <p:nvSpPr>
          <p:cNvPr id="5" name="TextBox 4"/>
          <p:cNvSpPr txBox="1"/>
          <p:nvPr/>
        </p:nvSpPr>
        <p:spPr>
          <a:xfrm>
            <a:off x="0" y="22554"/>
            <a:ext cx="4607352" cy="584775"/>
          </a:xfrm>
          <a:prstGeom prst="rect">
            <a:avLst/>
          </a:prstGeom>
          <a:solidFill>
            <a:schemeClr val="bg1"/>
          </a:solidFill>
        </p:spPr>
        <p:txBody>
          <a:bodyPr wrap="none" rtlCol="0">
            <a:spAutoFit/>
          </a:bodyPr>
          <a:lstStyle/>
          <a:p>
            <a:r>
              <a:rPr lang="en-US" sz="3200" dirty="0">
                <a:solidFill>
                  <a:prstClr val="black"/>
                </a:solidFill>
                <a:latin typeface="+mn-lt"/>
              </a:rPr>
              <a:t>Case: Bone marrow biopsy</a:t>
            </a:r>
          </a:p>
        </p:txBody>
      </p:sp>
    </p:spTree>
    <p:extLst>
      <p:ext uri="{BB962C8B-B14F-4D97-AF65-F5344CB8AC3E}">
        <p14:creationId xmlns:p14="http://schemas.microsoft.com/office/powerpoint/2010/main" val="2191373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dirty="0">
                <a:solidFill>
                  <a:schemeClr val="tx1"/>
                </a:solidFill>
              </a:rPr>
              <a:t>Case Diagnosis</a:t>
            </a:r>
          </a:p>
        </p:txBody>
      </p:sp>
      <p:sp>
        <p:nvSpPr>
          <p:cNvPr id="4" name="Content Placeholder 3"/>
          <p:cNvSpPr>
            <a:spLocks noGrp="1"/>
          </p:cNvSpPr>
          <p:nvPr>
            <p:ph idx="1"/>
          </p:nvPr>
        </p:nvSpPr>
        <p:spPr>
          <a:xfrm>
            <a:off x="508000" y="1214846"/>
            <a:ext cx="10972800" cy="4876800"/>
          </a:xfrm>
        </p:spPr>
        <p:txBody>
          <a:bodyPr>
            <a:noAutofit/>
          </a:bodyPr>
          <a:lstStyle/>
          <a:p>
            <a:pPr>
              <a:buNone/>
            </a:pPr>
            <a:r>
              <a:rPr lang="en-US" sz="3200" dirty="0"/>
              <a:t>Moderately hypercellular marrow with maturing trilineage hematopoiesis and erythroid hyperplasia</a:t>
            </a:r>
          </a:p>
          <a:p>
            <a:pPr>
              <a:buNone/>
            </a:pPr>
            <a:r>
              <a:rPr lang="en-US" sz="3200" dirty="0"/>
              <a:t>Diagnostic features of a myelodysplastic syndrome are not recognized</a:t>
            </a:r>
          </a:p>
          <a:p>
            <a:pPr>
              <a:buNone/>
            </a:pPr>
            <a:r>
              <a:rPr lang="en-US" sz="3200" dirty="0"/>
              <a:t>Correlate with pending cytogenetics and molecular genetic studies (54-gene </a:t>
            </a:r>
            <a:r>
              <a:rPr lang="en-US" sz="3200" dirty="0" err="1"/>
              <a:t>NGS</a:t>
            </a:r>
            <a:r>
              <a:rPr lang="en-US" sz="3200" dirty="0"/>
              <a:t> panel)</a:t>
            </a:r>
          </a:p>
          <a:p>
            <a:pPr>
              <a:buNone/>
            </a:pPr>
            <a:endParaRPr lang="en-US" sz="3200" dirty="0"/>
          </a:p>
        </p:txBody>
      </p:sp>
    </p:spTree>
    <p:extLst>
      <p:ext uri="{BB962C8B-B14F-4D97-AF65-F5344CB8AC3E}">
        <p14:creationId xmlns:p14="http://schemas.microsoft.com/office/powerpoint/2010/main" val="2498406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1515023-SMAHNMD-PBL.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Rectangle 3"/>
          <p:cNvSpPr/>
          <p:nvPr/>
        </p:nvSpPr>
        <p:spPr>
          <a:xfrm>
            <a:off x="291441" y="2895600"/>
            <a:ext cx="10376559" cy="2123658"/>
          </a:xfrm>
          <a:prstGeom prst="rect">
            <a:avLst/>
          </a:prstGeom>
          <a:noFill/>
        </p:spPr>
        <p:txBody>
          <a:bodyPr wrap="none" lIns="91440" tIns="45720" rIns="91440" bIns="45720">
            <a:spAutoFit/>
          </a:bodyPr>
          <a:lstStyle/>
          <a:p>
            <a:pPr algn="r"/>
            <a:r>
              <a:rPr lang="en-US" sz="4400" b="1" dirty="0">
                <a:ln w="12700">
                  <a:solidFill>
                    <a:schemeClr val="tx2">
                      <a:satMod val="155000"/>
                    </a:schemeClr>
                  </a:solidFill>
                  <a:prstDash val="solid"/>
                </a:ln>
                <a:effectLst>
                  <a:outerShdw blurRad="41275" dist="20320" dir="1800000" algn="tl" rotWithShape="0">
                    <a:srgbClr val="000000">
                      <a:alpha val="40000"/>
                    </a:srgbClr>
                  </a:outerShdw>
                </a:effectLst>
              </a:rPr>
              <a:t>28 trillion blood cells</a:t>
            </a:r>
          </a:p>
          <a:p>
            <a:pPr algn="r"/>
            <a:r>
              <a:rPr lang="en-US" sz="4400" b="1" dirty="0">
                <a:ln w="12700">
                  <a:solidFill>
                    <a:schemeClr val="tx2">
                      <a:satMod val="155000"/>
                    </a:schemeClr>
                  </a:solidFill>
                  <a:prstDash val="solid"/>
                </a:ln>
                <a:effectLst>
                  <a:outerShdw blurRad="41275" dist="20320" dir="1800000" algn="tl" rotWithShape="0">
                    <a:srgbClr val="000000">
                      <a:alpha val="40000"/>
                    </a:srgbClr>
                  </a:outerShdw>
                </a:effectLst>
              </a:rPr>
              <a:t>239 billion new cells made each day</a:t>
            </a:r>
          </a:p>
          <a:p>
            <a:pPr algn="r"/>
            <a:r>
              <a:rPr lang="en-US" sz="4400" b="1" dirty="0">
                <a:ln w="12700">
                  <a:solidFill>
                    <a:schemeClr val="tx2">
                      <a:satMod val="155000"/>
                    </a:schemeClr>
                  </a:solidFill>
                  <a:prstDash val="solid"/>
                </a:ln>
                <a:effectLst>
                  <a:outerShdw blurRad="41275" dist="20320" dir="1800000" algn="tl" rotWithShape="0">
                    <a:srgbClr val="000000">
                      <a:alpha val="40000"/>
                    </a:srgbClr>
                  </a:outerShdw>
                </a:effectLst>
              </a:rPr>
              <a:t>All originate from 10,000 stem cells</a:t>
            </a:r>
          </a:p>
        </p:txBody>
      </p:sp>
    </p:spTree>
    <p:extLst>
      <p:ext uri="{BB962C8B-B14F-4D97-AF65-F5344CB8AC3E}">
        <p14:creationId xmlns:p14="http://schemas.microsoft.com/office/powerpoint/2010/main" val="1117831910"/>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6197600" cy="990600"/>
          </a:xfrm>
        </p:spPr>
        <p:txBody>
          <a:bodyPr>
            <a:normAutofit/>
          </a:bodyPr>
          <a:lstStyle/>
          <a:p>
            <a:r>
              <a:rPr lang="en-US" sz="4000" b="1" dirty="0">
                <a:solidFill>
                  <a:schemeClr val="tx1"/>
                </a:solidFill>
              </a:rPr>
              <a:t>Case Further information</a:t>
            </a:r>
          </a:p>
        </p:txBody>
      </p:sp>
      <p:sp>
        <p:nvSpPr>
          <p:cNvPr id="4" name="Content Placeholder 3"/>
          <p:cNvSpPr>
            <a:spLocks noGrp="1"/>
          </p:cNvSpPr>
          <p:nvPr>
            <p:ph idx="1"/>
          </p:nvPr>
        </p:nvSpPr>
        <p:spPr>
          <a:xfrm>
            <a:off x="508000" y="1214846"/>
            <a:ext cx="5866674" cy="4876800"/>
          </a:xfrm>
        </p:spPr>
        <p:txBody>
          <a:bodyPr>
            <a:noAutofit/>
          </a:bodyPr>
          <a:lstStyle/>
          <a:p>
            <a:pPr>
              <a:lnSpc>
                <a:spcPct val="100000"/>
              </a:lnSpc>
            </a:pPr>
            <a:r>
              <a:rPr lang="en-US" sz="3200" dirty="0"/>
              <a:t>Coombs negative</a:t>
            </a:r>
          </a:p>
          <a:p>
            <a:pPr>
              <a:lnSpc>
                <a:spcPct val="100000"/>
              </a:lnSpc>
            </a:pPr>
            <a:r>
              <a:rPr lang="en-US" sz="3200" dirty="0"/>
              <a:t>No iron, B12 or folate deficiency</a:t>
            </a:r>
          </a:p>
          <a:p>
            <a:pPr>
              <a:lnSpc>
                <a:spcPct val="100000"/>
              </a:lnSpc>
            </a:pPr>
            <a:r>
              <a:rPr lang="en-US" sz="3200" dirty="0"/>
              <a:t>LDH 1312 U/L (110-210 U/L)</a:t>
            </a:r>
          </a:p>
          <a:p>
            <a:pPr>
              <a:lnSpc>
                <a:spcPct val="100000"/>
              </a:lnSpc>
            </a:pPr>
            <a:r>
              <a:rPr lang="en-US" sz="3200" dirty="0"/>
              <a:t>Reticulocyte count: 8%</a:t>
            </a:r>
          </a:p>
          <a:p>
            <a:pPr>
              <a:lnSpc>
                <a:spcPct val="100000"/>
              </a:lnSpc>
            </a:pPr>
            <a:endParaRPr lang="en-US" sz="3200" dirty="0"/>
          </a:p>
        </p:txBody>
      </p:sp>
      <p:grpSp>
        <p:nvGrpSpPr>
          <p:cNvPr id="6" name="Group 5"/>
          <p:cNvGrpSpPr/>
          <p:nvPr/>
        </p:nvGrpSpPr>
        <p:grpSpPr>
          <a:xfrm>
            <a:off x="505542" y="-1"/>
            <a:ext cx="11237442" cy="6858001"/>
            <a:chOff x="505542" y="-1"/>
            <a:chExt cx="11237442" cy="6858001"/>
          </a:xfrm>
        </p:grpSpPr>
        <p:pic>
          <p:nvPicPr>
            <p:cNvPr id="5124" name="Picture 4"/>
            <p:cNvPicPr>
              <a:picLocks noChangeAspect="1" noChangeArrowheads="1"/>
            </p:cNvPicPr>
            <p:nvPr/>
          </p:nvPicPr>
          <p:blipFill>
            <a:blip r:embed="rId2"/>
            <a:srcRect/>
            <a:stretch>
              <a:fillRect/>
            </a:stretch>
          </p:blipFill>
          <p:spPr bwMode="auto">
            <a:xfrm>
              <a:off x="7560266" y="3683726"/>
              <a:ext cx="3464785" cy="3174274"/>
            </a:xfrm>
            <a:prstGeom prst="rect">
              <a:avLst/>
            </a:prstGeom>
            <a:noFill/>
            <a:ln w="9525">
              <a:noFill/>
              <a:miter lim="800000"/>
              <a:headEnd/>
              <a:tailEnd/>
            </a:ln>
          </p:spPr>
        </p:pic>
        <p:pic>
          <p:nvPicPr>
            <p:cNvPr id="8" name="Picture 3"/>
            <p:cNvPicPr>
              <a:picLocks noChangeAspect="1" noChangeArrowheads="1"/>
            </p:cNvPicPr>
            <p:nvPr/>
          </p:nvPicPr>
          <p:blipFill>
            <a:blip r:embed="rId3"/>
            <a:srcRect/>
            <a:stretch>
              <a:fillRect/>
            </a:stretch>
          </p:blipFill>
          <p:spPr bwMode="auto">
            <a:xfrm>
              <a:off x="7560266" y="-1"/>
              <a:ext cx="4182718" cy="3683727"/>
            </a:xfrm>
            <a:prstGeom prst="rect">
              <a:avLst/>
            </a:prstGeom>
            <a:noFill/>
            <a:ln w="9525">
              <a:noFill/>
              <a:miter lim="800000"/>
              <a:headEnd/>
              <a:tailEnd/>
            </a:ln>
          </p:spPr>
        </p:pic>
        <p:sp>
          <p:nvSpPr>
            <p:cNvPr id="9" name="Content Placeholder 3"/>
            <p:cNvSpPr txBox="1">
              <a:spLocks/>
            </p:cNvSpPr>
            <p:nvPr/>
          </p:nvSpPr>
          <p:spPr bwMode="auto">
            <a:xfrm>
              <a:off x="505542" y="3600714"/>
              <a:ext cx="5762433" cy="170189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00000"/>
                </a:lnSpc>
              </a:pPr>
              <a:r>
                <a:rPr lang="en-US" dirty="0"/>
                <a:t>Peripheral blood PNH study: 58% of granulocytes showing GPI-deficiency </a:t>
              </a:r>
            </a:p>
            <a:p>
              <a:pPr>
                <a:lnSpc>
                  <a:spcPct val="100000"/>
                </a:lnSpc>
              </a:pPr>
              <a:endParaRPr lang="en-US" dirty="0"/>
            </a:p>
            <a:p>
              <a:endParaRPr lang="en-US" dirty="0"/>
            </a:p>
          </p:txBody>
        </p:sp>
      </p:grpSp>
      <p:sp>
        <p:nvSpPr>
          <p:cNvPr id="2" name="TextBox 1"/>
          <p:cNvSpPr txBox="1"/>
          <p:nvPr/>
        </p:nvSpPr>
        <p:spPr>
          <a:xfrm>
            <a:off x="333322" y="5281374"/>
            <a:ext cx="7226944" cy="1077218"/>
          </a:xfrm>
          <a:prstGeom prst="rect">
            <a:avLst/>
          </a:prstGeom>
          <a:noFill/>
        </p:spPr>
        <p:txBody>
          <a:bodyPr wrap="square" rtlCol="0">
            <a:spAutoFit/>
          </a:bodyPr>
          <a:lstStyle/>
          <a:p>
            <a:r>
              <a:rPr lang="en-US" sz="3200" b="1" i="1" dirty="0">
                <a:latin typeface="+mn-lt"/>
              </a:rPr>
              <a:t>Features are consistent with paroxysmal nocturnal hemoglobinuria (PNH)</a:t>
            </a:r>
          </a:p>
        </p:txBody>
      </p:sp>
    </p:spTree>
    <p:extLst>
      <p:ext uri="{BB962C8B-B14F-4D97-AF65-F5344CB8AC3E}">
        <p14:creationId xmlns:p14="http://schemas.microsoft.com/office/powerpoint/2010/main" val="29332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dirty="0">
                <a:solidFill>
                  <a:schemeClr val="tx1"/>
                </a:solidFill>
              </a:rPr>
              <a:t>Case: 2 weeks later. . . </a:t>
            </a:r>
          </a:p>
        </p:txBody>
      </p:sp>
      <p:sp>
        <p:nvSpPr>
          <p:cNvPr id="4" name="Content Placeholder 3"/>
          <p:cNvSpPr>
            <a:spLocks noGrp="1"/>
          </p:cNvSpPr>
          <p:nvPr>
            <p:ph idx="1"/>
          </p:nvPr>
        </p:nvSpPr>
        <p:spPr>
          <a:xfrm>
            <a:off x="508000" y="1214846"/>
            <a:ext cx="10972800" cy="4876800"/>
          </a:xfrm>
        </p:spPr>
        <p:txBody>
          <a:bodyPr>
            <a:noAutofit/>
          </a:bodyPr>
          <a:lstStyle/>
          <a:p>
            <a:pPr>
              <a:buNone/>
            </a:pPr>
            <a:r>
              <a:rPr lang="en-US" sz="3600" dirty="0"/>
              <a:t>Bone marrow karyotype:</a:t>
            </a:r>
          </a:p>
          <a:p>
            <a:pPr>
              <a:buNone/>
            </a:pPr>
            <a:r>
              <a:rPr lang="en-US" sz="3600" dirty="0"/>
              <a:t>45, X,-Y [15]/46,XY [5]</a:t>
            </a:r>
          </a:p>
          <a:p>
            <a:pPr>
              <a:buNone/>
            </a:pPr>
            <a:endParaRPr lang="en-US" sz="3600" dirty="0"/>
          </a:p>
          <a:p>
            <a:pPr>
              <a:buNone/>
            </a:pPr>
            <a:endParaRPr lang="en-US" sz="3600" dirty="0"/>
          </a:p>
          <a:p>
            <a:pPr>
              <a:buNone/>
            </a:pPr>
            <a:endParaRPr lang="en-US" sz="3600" dirty="0"/>
          </a:p>
        </p:txBody>
      </p:sp>
      <p:sp>
        <p:nvSpPr>
          <p:cNvPr id="5" name="Content Placeholder 2"/>
          <p:cNvSpPr txBox="1">
            <a:spLocks/>
          </p:cNvSpPr>
          <p:nvPr/>
        </p:nvSpPr>
        <p:spPr bwMode="auto">
          <a:xfrm>
            <a:off x="1375744" y="3276600"/>
            <a:ext cx="10445416" cy="32736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i="1" dirty="0"/>
              <a:t>Not a problem: loss of Y chromosome is common in older males and is not considered as evidence of a hematologic </a:t>
            </a:r>
            <a:r>
              <a:rPr lang="en-US" sz="3600" i="1" dirty="0" err="1"/>
              <a:t>maligancy</a:t>
            </a:r>
            <a:endParaRPr lang="en-US" sz="3200" i="1" dirty="0"/>
          </a:p>
          <a:p>
            <a:pPr marL="457200" lvl="1" indent="0">
              <a:buFont typeface="Arial" charset="0"/>
              <a:buNone/>
            </a:pPr>
            <a:endParaRPr lang="en-US" sz="3200" dirty="0"/>
          </a:p>
        </p:txBody>
      </p:sp>
    </p:spTree>
    <p:extLst>
      <p:ext uri="{BB962C8B-B14F-4D97-AF65-F5344CB8AC3E}">
        <p14:creationId xmlns:p14="http://schemas.microsoft.com/office/powerpoint/2010/main" val="160404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224246"/>
            <a:ext cx="11277600" cy="990600"/>
          </a:xfrm>
        </p:spPr>
        <p:txBody>
          <a:bodyPr>
            <a:noAutofit/>
          </a:bodyPr>
          <a:lstStyle/>
          <a:p>
            <a:r>
              <a:rPr lang="en-US" sz="4000" b="1" dirty="0">
                <a:solidFill>
                  <a:schemeClr val="tx1"/>
                </a:solidFill>
              </a:rPr>
              <a:t>Case: 54-gene NGS panel for myeloid neoplasm-associated mutations</a:t>
            </a:r>
          </a:p>
        </p:txBody>
      </p:sp>
      <p:sp>
        <p:nvSpPr>
          <p:cNvPr id="4" name="Content Placeholder 3"/>
          <p:cNvSpPr>
            <a:spLocks noGrp="1"/>
          </p:cNvSpPr>
          <p:nvPr>
            <p:ph idx="1"/>
          </p:nvPr>
        </p:nvSpPr>
        <p:spPr>
          <a:xfrm>
            <a:off x="508000" y="1410788"/>
            <a:ext cx="10972800" cy="4876800"/>
          </a:xfrm>
        </p:spPr>
        <p:txBody>
          <a:bodyPr>
            <a:noAutofit/>
          </a:bodyPr>
          <a:lstStyle/>
          <a:p>
            <a:r>
              <a:rPr lang="en-US" sz="3200" dirty="0"/>
              <a:t>Single nucleotide variant: </a:t>
            </a:r>
            <a:r>
              <a:rPr lang="en-US" sz="3200" i="1" dirty="0"/>
              <a:t>TP53</a:t>
            </a:r>
            <a:r>
              <a:rPr lang="en-US" sz="3200" dirty="0"/>
              <a:t> p.Tyr163Cys, c.488A&gt;G</a:t>
            </a:r>
          </a:p>
          <a:p>
            <a:r>
              <a:rPr lang="en-US" sz="3200" dirty="0"/>
              <a:t>Variant allele frequency: 73%</a:t>
            </a:r>
          </a:p>
        </p:txBody>
      </p:sp>
      <p:grpSp>
        <p:nvGrpSpPr>
          <p:cNvPr id="10" name="Group 9"/>
          <p:cNvGrpSpPr/>
          <p:nvPr/>
        </p:nvGrpSpPr>
        <p:grpSpPr>
          <a:xfrm>
            <a:off x="731519" y="2024743"/>
            <a:ext cx="11460481" cy="4833257"/>
            <a:chOff x="731519" y="2024743"/>
            <a:chExt cx="11460481" cy="4833257"/>
          </a:xfrm>
        </p:grpSpPr>
        <p:pic>
          <p:nvPicPr>
            <p:cNvPr id="6146" name="Picture 2" descr="H:\USCAP SC36 2017\S17-2860PNHTP53-TP53bis1.jpg"/>
            <p:cNvPicPr>
              <a:picLocks noChangeAspect="1" noChangeArrowheads="1"/>
            </p:cNvPicPr>
            <p:nvPr/>
          </p:nvPicPr>
          <p:blipFill>
            <a:blip r:embed="rId2"/>
            <a:srcRect l="15811"/>
            <a:stretch>
              <a:fillRect/>
            </a:stretch>
          </p:blipFill>
          <p:spPr bwMode="auto">
            <a:xfrm>
              <a:off x="6766560" y="2024743"/>
              <a:ext cx="5425440" cy="4833257"/>
            </a:xfrm>
            <a:prstGeom prst="rect">
              <a:avLst/>
            </a:prstGeom>
            <a:noFill/>
          </p:spPr>
        </p:pic>
        <p:pic>
          <p:nvPicPr>
            <p:cNvPr id="6147" name="Picture 3" descr="H:\USCAP SC36 2017\S17-2860PNHTP53-TP53.jpg"/>
            <p:cNvPicPr>
              <a:picLocks noChangeAspect="1" noChangeArrowheads="1"/>
            </p:cNvPicPr>
            <p:nvPr/>
          </p:nvPicPr>
          <p:blipFill>
            <a:blip r:embed="rId3"/>
            <a:srcRect b="6364"/>
            <a:stretch>
              <a:fillRect/>
            </a:stretch>
          </p:blipFill>
          <p:spPr bwMode="auto">
            <a:xfrm>
              <a:off x="731519" y="2752997"/>
              <a:ext cx="5473337" cy="3843746"/>
            </a:xfrm>
            <a:prstGeom prst="rect">
              <a:avLst/>
            </a:prstGeom>
            <a:noFill/>
          </p:spPr>
        </p:pic>
        <p:sp>
          <p:nvSpPr>
            <p:cNvPr id="8" name="TextBox 7"/>
            <p:cNvSpPr txBox="1"/>
            <p:nvPr/>
          </p:nvSpPr>
          <p:spPr>
            <a:xfrm>
              <a:off x="5337311" y="2752997"/>
              <a:ext cx="867545" cy="584775"/>
            </a:xfrm>
            <a:prstGeom prst="rect">
              <a:avLst/>
            </a:prstGeom>
            <a:solidFill>
              <a:schemeClr val="bg1"/>
            </a:solidFill>
          </p:spPr>
          <p:txBody>
            <a:bodyPr wrap="none" rtlCol="0">
              <a:spAutoFit/>
            </a:bodyPr>
            <a:lstStyle/>
            <a:p>
              <a:r>
                <a:rPr lang="en-US" sz="3200" dirty="0">
                  <a:solidFill>
                    <a:prstClr val="black"/>
                  </a:solidFill>
                </a:rPr>
                <a:t>p53</a:t>
              </a:r>
            </a:p>
          </p:txBody>
        </p:sp>
        <p:sp>
          <p:nvSpPr>
            <p:cNvPr id="9" name="TextBox 8"/>
            <p:cNvSpPr txBox="1"/>
            <p:nvPr/>
          </p:nvSpPr>
          <p:spPr>
            <a:xfrm>
              <a:off x="11324455" y="2024743"/>
              <a:ext cx="867545" cy="584775"/>
            </a:xfrm>
            <a:prstGeom prst="rect">
              <a:avLst/>
            </a:prstGeom>
            <a:solidFill>
              <a:schemeClr val="bg1"/>
            </a:solidFill>
          </p:spPr>
          <p:txBody>
            <a:bodyPr wrap="none" rtlCol="0">
              <a:spAutoFit/>
            </a:bodyPr>
            <a:lstStyle/>
            <a:p>
              <a:r>
                <a:rPr lang="en-US" sz="3200" dirty="0">
                  <a:solidFill>
                    <a:prstClr val="black"/>
                  </a:solidFill>
                </a:rPr>
                <a:t>p53</a:t>
              </a:r>
            </a:p>
          </p:txBody>
        </p:sp>
      </p:grpSp>
    </p:spTree>
    <p:extLst>
      <p:ext uri="{BB962C8B-B14F-4D97-AF65-F5344CB8AC3E}">
        <p14:creationId xmlns:p14="http://schemas.microsoft.com/office/powerpoint/2010/main" val="31708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dirty="0">
                <a:solidFill>
                  <a:schemeClr val="tx1"/>
                </a:solidFill>
              </a:rPr>
              <a:t>Case Diagnosis</a:t>
            </a:r>
          </a:p>
        </p:txBody>
      </p:sp>
      <p:sp>
        <p:nvSpPr>
          <p:cNvPr id="4" name="Content Placeholder 3"/>
          <p:cNvSpPr>
            <a:spLocks noGrp="1"/>
          </p:cNvSpPr>
          <p:nvPr>
            <p:ph idx="1"/>
          </p:nvPr>
        </p:nvSpPr>
        <p:spPr>
          <a:xfrm>
            <a:off x="508000" y="1214846"/>
            <a:ext cx="10972800" cy="4876800"/>
          </a:xfrm>
        </p:spPr>
        <p:txBody>
          <a:bodyPr>
            <a:noAutofit/>
          </a:bodyPr>
          <a:lstStyle/>
          <a:p>
            <a:pPr>
              <a:buNone/>
            </a:pPr>
            <a:r>
              <a:rPr lang="en-US" sz="3200" dirty="0"/>
              <a:t>Moderately hypercellular marrow with maturing trilineage hematopoiesis and erythroid hyperplasia</a:t>
            </a:r>
          </a:p>
          <a:p>
            <a:pPr>
              <a:buNone/>
            </a:pPr>
            <a:r>
              <a:rPr lang="en-US" sz="3200" dirty="0"/>
              <a:t>Diagnostic features of a myelodysplastic syndrome are not recognized</a:t>
            </a:r>
          </a:p>
          <a:p>
            <a:pPr>
              <a:buNone/>
            </a:pPr>
            <a:endParaRPr lang="en-US" sz="3200" dirty="0"/>
          </a:p>
          <a:p>
            <a:pPr>
              <a:buNone/>
            </a:pPr>
            <a:r>
              <a:rPr lang="en-US" sz="4000" i="1" dirty="0"/>
              <a:t>In light of the </a:t>
            </a:r>
            <a:r>
              <a:rPr lang="en-US" sz="4000" i="1" dirty="0" err="1"/>
              <a:t>NGS</a:t>
            </a:r>
            <a:r>
              <a:rPr lang="en-US" sz="4000" i="1" dirty="0"/>
              <a:t> results, do we need to amend the diagnosis to MDS? </a:t>
            </a:r>
          </a:p>
        </p:txBody>
      </p:sp>
    </p:spTree>
    <p:extLst>
      <p:ext uri="{BB962C8B-B14F-4D97-AF65-F5344CB8AC3E}">
        <p14:creationId xmlns:p14="http://schemas.microsoft.com/office/powerpoint/2010/main" val="40774234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 Box 4"/>
          <p:cNvSpPr txBox="1">
            <a:spLocks noChangeArrowheads="1"/>
          </p:cNvSpPr>
          <p:nvPr/>
        </p:nvSpPr>
        <p:spPr bwMode="auto">
          <a:xfrm>
            <a:off x="4533518" y="4512141"/>
            <a:ext cx="3631492" cy="338554"/>
          </a:xfrm>
          <a:prstGeom prst="rect">
            <a:avLst/>
          </a:prstGeom>
          <a:noFill/>
          <a:ln w="9525">
            <a:noFill/>
            <a:miter lim="800000"/>
            <a:headEnd/>
            <a:tailEnd/>
          </a:ln>
        </p:spPr>
        <p:txBody>
          <a:bodyPr>
            <a:spAutoFit/>
          </a:bodyPr>
          <a:lstStyle/>
          <a:p>
            <a:pPr algn="ctr" defTabSz="816388">
              <a:spcBef>
                <a:spcPct val="50000"/>
              </a:spcBef>
            </a:pPr>
            <a:r>
              <a:rPr lang="en-US" sz="1600" b="1" dirty="0">
                <a:solidFill>
                  <a:prstClr val="black"/>
                </a:solidFill>
                <a:latin typeface="+mj-lt"/>
                <a:ea typeface="ＭＳ Ｐゴシック"/>
                <a:cs typeface="ＭＳ Ｐゴシック"/>
              </a:rPr>
              <a:t>Age at identification of CHIP (years)</a:t>
            </a:r>
          </a:p>
        </p:txBody>
      </p:sp>
      <p:sp>
        <p:nvSpPr>
          <p:cNvPr id="26693" name="Text Box 7"/>
          <p:cNvSpPr txBox="1">
            <a:spLocks noChangeArrowheads="1"/>
          </p:cNvSpPr>
          <p:nvPr/>
        </p:nvSpPr>
        <p:spPr bwMode="auto">
          <a:xfrm>
            <a:off x="19050" y="6344678"/>
            <a:ext cx="11522783" cy="513322"/>
          </a:xfrm>
          <a:prstGeom prst="rect">
            <a:avLst/>
          </a:prstGeom>
          <a:noFill/>
          <a:ln w="9525">
            <a:noFill/>
            <a:miter lim="800000"/>
            <a:headEnd/>
            <a:tailEnd/>
          </a:ln>
        </p:spPr>
        <p:txBody>
          <a:bodyPr wrap="square" lIns="81639" tIns="40819" rIns="81639" bIns="40819">
            <a:spAutoFit/>
          </a:bodyPr>
          <a:lstStyle/>
          <a:p>
            <a:pPr defTabSz="816388">
              <a:spcBef>
                <a:spcPct val="50000"/>
              </a:spcBef>
            </a:pPr>
            <a:r>
              <a:rPr lang="en-US" sz="1400" dirty="0">
                <a:solidFill>
                  <a:prstClr val="black"/>
                </a:solidFill>
                <a:latin typeface="+mj-lt"/>
                <a:ea typeface="ＭＳ Ｐゴシック"/>
                <a:cs typeface="ＭＳ Ｐゴシック"/>
              </a:rPr>
              <a:t>Ma X  Am J Medicine 2012; 125: S2, </a:t>
            </a:r>
            <a:r>
              <a:rPr lang="en-US" sz="1400" dirty="0" err="1">
                <a:solidFill>
                  <a:prstClr val="black"/>
                </a:solidFill>
                <a:latin typeface="+mj-lt"/>
                <a:ea typeface="ＭＳ Ｐゴシック"/>
                <a:cs typeface="ＭＳ Ｐゴシック"/>
              </a:rPr>
              <a:t>Rollison</a:t>
            </a:r>
            <a:r>
              <a:rPr lang="en-US" sz="1400" dirty="0">
                <a:solidFill>
                  <a:prstClr val="black"/>
                </a:solidFill>
                <a:latin typeface="+mj-lt"/>
                <a:ea typeface="ＭＳ Ｐゴシック"/>
                <a:cs typeface="ＭＳ Ｐゴシック"/>
              </a:rPr>
              <a:t> DE Blood 2008;112:45-52, Jaiswal S NEJM 2014; 371:2488, Steensma D Blood 2015; 126:9, </a:t>
            </a:r>
            <a:r>
              <a:rPr lang="en-US" sz="1400" dirty="0" err="1">
                <a:solidFill>
                  <a:prstClr val="black"/>
                </a:solidFill>
                <a:latin typeface="+mj-lt"/>
                <a:ea typeface="ＭＳ Ｐゴシック"/>
                <a:cs typeface="ＭＳ Ｐゴシック"/>
              </a:rPr>
              <a:t>Tettamanti</a:t>
            </a:r>
            <a:r>
              <a:rPr lang="en-US" sz="1400" dirty="0">
                <a:solidFill>
                  <a:prstClr val="black"/>
                </a:solidFill>
                <a:latin typeface="+mj-lt"/>
                <a:ea typeface="ＭＳ Ｐゴシック"/>
                <a:cs typeface="ＭＳ Ｐゴシック"/>
              </a:rPr>
              <a:t> M et al. </a:t>
            </a:r>
            <a:r>
              <a:rPr lang="en-US" sz="1400" dirty="0" err="1">
                <a:solidFill>
                  <a:prstClr val="black"/>
                </a:solidFill>
                <a:latin typeface="+mj-lt"/>
                <a:ea typeface="ＭＳ Ｐゴシック"/>
                <a:cs typeface="ＭＳ Ｐゴシック"/>
              </a:rPr>
              <a:t>Haematologica</a:t>
            </a:r>
            <a:r>
              <a:rPr lang="en-US" sz="1400" dirty="0">
                <a:solidFill>
                  <a:prstClr val="black"/>
                </a:solidFill>
                <a:latin typeface="+mj-lt"/>
                <a:ea typeface="ＭＳ Ｐゴシック"/>
                <a:cs typeface="ＭＳ Ｐゴシック"/>
              </a:rPr>
              <a:t> 2010;95:1849</a:t>
            </a:r>
          </a:p>
        </p:txBody>
      </p:sp>
      <p:pic>
        <p:nvPicPr>
          <p:cNvPr id="90" name="Picture 89"/>
          <p:cNvPicPr>
            <a:picLocks noChangeAspect="1" noChangeArrowheads="1"/>
          </p:cNvPicPr>
          <p:nvPr/>
        </p:nvPicPr>
        <p:blipFill rotWithShape="1">
          <a:blip r:embed="rId2" cstate="print"/>
          <a:srcRect l="24678" t="820" r="2423" b="24827"/>
          <a:stretch/>
        </p:blipFill>
        <p:spPr bwMode="auto">
          <a:xfrm>
            <a:off x="4419600" y="1807069"/>
            <a:ext cx="3641325" cy="2607140"/>
          </a:xfrm>
          <a:prstGeom prst="rect">
            <a:avLst/>
          </a:prstGeom>
          <a:noFill/>
          <a:ln w="9525" cap="flat">
            <a:noFill/>
            <a:round/>
            <a:headEnd/>
            <a:tailEnd/>
          </a:ln>
          <a:effectLst/>
        </p:spPr>
      </p:pic>
      <p:sp>
        <p:nvSpPr>
          <p:cNvPr id="93" name="Text Box 4"/>
          <p:cNvSpPr txBox="1">
            <a:spLocks noChangeArrowheads="1"/>
          </p:cNvSpPr>
          <p:nvPr/>
        </p:nvSpPr>
        <p:spPr bwMode="auto">
          <a:xfrm>
            <a:off x="4280254" y="1447800"/>
            <a:ext cx="3631492" cy="338554"/>
          </a:xfrm>
          <a:prstGeom prst="rect">
            <a:avLst/>
          </a:prstGeom>
          <a:noFill/>
          <a:ln w="9525">
            <a:noFill/>
            <a:miter lim="800000"/>
            <a:headEnd/>
            <a:tailEnd/>
          </a:ln>
        </p:spPr>
        <p:txBody>
          <a:bodyPr>
            <a:spAutoFit/>
          </a:bodyPr>
          <a:lstStyle/>
          <a:p>
            <a:pPr algn="ctr" defTabSz="816388">
              <a:spcBef>
                <a:spcPct val="50000"/>
              </a:spcBef>
            </a:pPr>
            <a:r>
              <a:rPr lang="en-US" sz="1600" b="1" dirty="0">
                <a:solidFill>
                  <a:prstClr val="black"/>
                </a:solidFill>
                <a:latin typeface="+mj-lt"/>
                <a:ea typeface="ＭＳ Ｐゴシック"/>
                <a:cs typeface="ＭＳ Ｐゴシック"/>
              </a:rPr>
              <a:t>Frequency of CHIP</a:t>
            </a:r>
          </a:p>
        </p:txBody>
      </p:sp>
      <p:sp>
        <p:nvSpPr>
          <p:cNvPr id="95" name="Title 2"/>
          <p:cNvSpPr>
            <a:spLocks noGrp="1"/>
          </p:cNvSpPr>
          <p:nvPr>
            <p:ph type="title"/>
          </p:nvPr>
        </p:nvSpPr>
        <p:spPr>
          <a:xfrm>
            <a:off x="1752600" y="76200"/>
            <a:ext cx="8686800" cy="1143000"/>
          </a:xfrm>
        </p:spPr>
        <p:txBody>
          <a:bodyPr>
            <a:noAutofit/>
          </a:bodyPr>
          <a:lstStyle/>
          <a:p>
            <a:pPr>
              <a:lnSpc>
                <a:spcPct val="90000"/>
              </a:lnSpc>
            </a:pPr>
            <a:r>
              <a:rPr lang="en-US" sz="3600" dirty="0">
                <a:cs typeface="Arial"/>
              </a:rPr>
              <a:t>CHIP and anemia are frequent in elderly individuals, while MDS is rare</a:t>
            </a:r>
          </a:p>
        </p:txBody>
      </p:sp>
      <p:sp>
        <p:nvSpPr>
          <p:cNvPr id="11" name="TextBox 10"/>
          <p:cNvSpPr txBox="1"/>
          <p:nvPr/>
        </p:nvSpPr>
        <p:spPr>
          <a:xfrm>
            <a:off x="1875752" y="4953351"/>
            <a:ext cx="8729018" cy="954107"/>
          </a:xfrm>
          <a:prstGeom prst="rect">
            <a:avLst/>
          </a:prstGeom>
          <a:noFill/>
        </p:spPr>
        <p:txBody>
          <a:bodyPr wrap="square" rtlCol="0">
            <a:spAutoFit/>
          </a:bodyPr>
          <a:lstStyle/>
          <a:p>
            <a:r>
              <a:rPr lang="en-US" sz="2800" dirty="0">
                <a:solidFill>
                  <a:prstClr val="black"/>
                </a:solidFill>
                <a:latin typeface="+mj-lt"/>
              </a:rPr>
              <a:t>CHIP: “Clonal Hematopoiesis of Indeterminate Potential” at VAF level of &gt;2%</a:t>
            </a:r>
          </a:p>
        </p:txBody>
      </p:sp>
      <p:grpSp>
        <p:nvGrpSpPr>
          <p:cNvPr id="17" name="Group 16"/>
          <p:cNvGrpSpPr/>
          <p:nvPr/>
        </p:nvGrpSpPr>
        <p:grpSpPr>
          <a:xfrm>
            <a:off x="5794466" y="2795196"/>
            <a:ext cx="1213310" cy="575015"/>
            <a:chOff x="6101890" y="3006385"/>
            <a:chExt cx="1213310" cy="575015"/>
          </a:xfrm>
        </p:grpSpPr>
        <p:sp>
          <p:nvSpPr>
            <p:cNvPr id="94" name="TextBox 93"/>
            <p:cNvSpPr txBox="1"/>
            <p:nvPr/>
          </p:nvSpPr>
          <p:spPr>
            <a:xfrm>
              <a:off x="6101890" y="3006385"/>
              <a:ext cx="891591" cy="369332"/>
            </a:xfrm>
            <a:prstGeom prst="rect">
              <a:avLst/>
            </a:prstGeom>
            <a:noFill/>
          </p:spPr>
          <p:txBody>
            <a:bodyPr wrap="none" rtlCol="0">
              <a:spAutoFit/>
            </a:bodyPr>
            <a:lstStyle/>
            <a:p>
              <a:r>
                <a:rPr lang="en-US" b="1" dirty="0">
                  <a:latin typeface="+mj-lt"/>
                </a:rPr>
                <a:t>10-15%</a:t>
              </a:r>
            </a:p>
          </p:txBody>
        </p:sp>
        <p:cxnSp>
          <p:nvCxnSpPr>
            <p:cNvPr id="96" name="Straight Arrow Connector 95"/>
            <p:cNvCxnSpPr/>
            <p:nvPr/>
          </p:nvCxnSpPr>
          <p:spPr>
            <a:xfrm>
              <a:off x="6934200" y="3276600"/>
              <a:ext cx="3810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8" name="Picture 27"/>
          <p:cNvPicPr>
            <a:picLocks noChangeAspect="1"/>
          </p:cNvPicPr>
          <p:nvPr/>
        </p:nvPicPr>
        <p:blipFill>
          <a:blip r:embed="rId3"/>
          <a:stretch>
            <a:fillRect/>
          </a:stretch>
        </p:blipFill>
        <p:spPr>
          <a:xfrm>
            <a:off x="7986703" y="1856003"/>
            <a:ext cx="3981734" cy="2818665"/>
          </a:xfrm>
          <a:prstGeom prst="rect">
            <a:avLst/>
          </a:prstGeom>
        </p:spPr>
      </p:pic>
      <p:sp>
        <p:nvSpPr>
          <p:cNvPr id="107" name="Text Box 4"/>
          <p:cNvSpPr txBox="1">
            <a:spLocks noChangeArrowheads="1"/>
          </p:cNvSpPr>
          <p:nvPr/>
        </p:nvSpPr>
        <p:spPr bwMode="auto">
          <a:xfrm>
            <a:off x="8318244" y="1440448"/>
            <a:ext cx="3631492" cy="338554"/>
          </a:xfrm>
          <a:prstGeom prst="rect">
            <a:avLst/>
          </a:prstGeom>
          <a:noFill/>
          <a:ln w="9525">
            <a:noFill/>
            <a:miter lim="800000"/>
            <a:headEnd/>
            <a:tailEnd/>
          </a:ln>
        </p:spPr>
        <p:txBody>
          <a:bodyPr>
            <a:spAutoFit/>
          </a:bodyPr>
          <a:lstStyle/>
          <a:p>
            <a:pPr algn="ctr" defTabSz="816388">
              <a:spcBef>
                <a:spcPct val="50000"/>
              </a:spcBef>
            </a:pPr>
            <a:r>
              <a:rPr lang="en-US" sz="1600" b="1" dirty="0">
                <a:solidFill>
                  <a:prstClr val="black"/>
                </a:solidFill>
                <a:latin typeface="+mj-lt"/>
                <a:ea typeface="ＭＳ Ｐゴシック"/>
                <a:cs typeface="ＭＳ Ｐゴシック"/>
              </a:rPr>
              <a:t>Frequency of anemia</a:t>
            </a:r>
          </a:p>
        </p:txBody>
      </p:sp>
      <p:grpSp>
        <p:nvGrpSpPr>
          <p:cNvPr id="108" name="Group 107"/>
          <p:cNvGrpSpPr/>
          <p:nvPr/>
        </p:nvGrpSpPr>
        <p:grpSpPr>
          <a:xfrm>
            <a:off x="9314536" y="2331246"/>
            <a:ext cx="1119216" cy="626311"/>
            <a:chOff x="5814187" y="3326480"/>
            <a:chExt cx="1119216" cy="626311"/>
          </a:xfrm>
        </p:grpSpPr>
        <p:sp>
          <p:nvSpPr>
            <p:cNvPr id="109" name="TextBox 108"/>
            <p:cNvSpPr txBox="1"/>
            <p:nvPr/>
          </p:nvSpPr>
          <p:spPr>
            <a:xfrm>
              <a:off x="5814187" y="3326480"/>
              <a:ext cx="891591" cy="369332"/>
            </a:xfrm>
            <a:prstGeom prst="rect">
              <a:avLst/>
            </a:prstGeom>
            <a:noFill/>
          </p:spPr>
          <p:txBody>
            <a:bodyPr wrap="none" rtlCol="0">
              <a:spAutoFit/>
            </a:bodyPr>
            <a:lstStyle/>
            <a:p>
              <a:r>
                <a:rPr lang="en-US" b="1" dirty="0">
                  <a:latin typeface="+mj-lt"/>
                </a:rPr>
                <a:t>12-25%</a:t>
              </a:r>
            </a:p>
          </p:txBody>
        </p:sp>
        <p:cxnSp>
          <p:nvCxnSpPr>
            <p:cNvPr id="110" name="Straight Arrow Connector 109"/>
            <p:cNvCxnSpPr/>
            <p:nvPr/>
          </p:nvCxnSpPr>
          <p:spPr>
            <a:xfrm>
              <a:off x="6739921" y="3596905"/>
              <a:ext cx="193482" cy="355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1026" name="Picture 2" descr="An external file that holds a picture, illustration, etc.&#10;Object name is nihms382869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94" y="1828800"/>
            <a:ext cx="4326245" cy="2671456"/>
          </a:xfrm>
          <a:prstGeom prst="rect">
            <a:avLst/>
          </a:prstGeom>
          <a:noFill/>
          <a:extLst>
            <a:ext uri="{909E8E84-426E-40DD-AFC4-6F175D3DCCD1}">
              <a14:hiddenFill xmlns:a14="http://schemas.microsoft.com/office/drawing/2010/main">
                <a:solidFill>
                  <a:srgbClr val="FFFFFF"/>
                </a:solidFill>
              </a14:hiddenFill>
            </a:ext>
          </a:extLst>
        </p:spPr>
      </p:pic>
      <p:sp>
        <p:nvSpPr>
          <p:cNvPr id="113" name="Text Box 4"/>
          <p:cNvSpPr txBox="1">
            <a:spLocks noChangeArrowheads="1"/>
          </p:cNvSpPr>
          <p:nvPr/>
        </p:nvSpPr>
        <p:spPr bwMode="auto">
          <a:xfrm>
            <a:off x="385370" y="1438275"/>
            <a:ext cx="3631492" cy="338554"/>
          </a:xfrm>
          <a:prstGeom prst="rect">
            <a:avLst/>
          </a:prstGeom>
          <a:noFill/>
          <a:ln w="9525">
            <a:noFill/>
            <a:miter lim="800000"/>
            <a:headEnd/>
            <a:tailEnd/>
          </a:ln>
        </p:spPr>
        <p:txBody>
          <a:bodyPr>
            <a:spAutoFit/>
          </a:bodyPr>
          <a:lstStyle/>
          <a:p>
            <a:pPr algn="ctr" defTabSz="816388">
              <a:spcBef>
                <a:spcPct val="50000"/>
              </a:spcBef>
            </a:pPr>
            <a:r>
              <a:rPr lang="en-US" sz="1600" b="1" dirty="0">
                <a:solidFill>
                  <a:prstClr val="black"/>
                </a:solidFill>
                <a:latin typeface="+mj-lt"/>
                <a:ea typeface="ＭＳ Ｐゴシック"/>
                <a:cs typeface="ＭＳ Ｐゴシック"/>
              </a:rPr>
              <a:t>Incidence of MDS per 100,000</a:t>
            </a:r>
          </a:p>
        </p:txBody>
      </p:sp>
      <p:grpSp>
        <p:nvGrpSpPr>
          <p:cNvPr id="114" name="Group 113"/>
          <p:cNvGrpSpPr/>
          <p:nvPr/>
        </p:nvGrpSpPr>
        <p:grpSpPr>
          <a:xfrm>
            <a:off x="2666815" y="1931698"/>
            <a:ext cx="1213310" cy="575015"/>
            <a:chOff x="6101890" y="3006385"/>
            <a:chExt cx="1213310" cy="575015"/>
          </a:xfrm>
        </p:grpSpPr>
        <p:sp>
          <p:nvSpPr>
            <p:cNvPr id="115" name="TextBox 114"/>
            <p:cNvSpPr txBox="1"/>
            <p:nvPr/>
          </p:nvSpPr>
          <p:spPr>
            <a:xfrm>
              <a:off x="6101890" y="3006385"/>
              <a:ext cx="763351" cy="369332"/>
            </a:xfrm>
            <a:prstGeom prst="rect">
              <a:avLst/>
            </a:prstGeom>
            <a:noFill/>
          </p:spPr>
          <p:txBody>
            <a:bodyPr wrap="none" rtlCol="0">
              <a:spAutoFit/>
            </a:bodyPr>
            <a:lstStyle/>
            <a:p>
              <a:r>
                <a:rPr lang="en-US" b="1" dirty="0">
                  <a:latin typeface="+mj-lt"/>
                </a:rPr>
                <a:t>&lt;0.1%</a:t>
              </a:r>
            </a:p>
          </p:txBody>
        </p:sp>
        <p:cxnSp>
          <p:nvCxnSpPr>
            <p:cNvPr id="116" name="Straight Arrow Connector 115"/>
            <p:cNvCxnSpPr/>
            <p:nvPr/>
          </p:nvCxnSpPr>
          <p:spPr>
            <a:xfrm>
              <a:off x="6934200" y="3276600"/>
              <a:ext cx="3810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0487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dissolve">
                                      <p:cBhvr>
                                        <p:cTn id="12" dur="500"/>
                                        <p:tgtEl>
                                          <p:spTgt spid="1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dissolve">
                                      <p:cBhvr>
                                        <p:cTn id="1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616" y="36095"/>
            <a:ext cx="10261600" cy="1143000"/>
          </a:xfrm>
        </p:spPr>
        <p:txBody>
          <a:bodyPr>
            <a:normAutofit/>
          </a:bodyPr>
          <a:lstStyle/>
          <a:p>
            <a:pPr algn="l"/>
            <a:r>
              <a:rPr lang="en-US" dirty="0">
                <a:solidFill>
                  <a:schemeClr val="tx1"/>
                </a:solidFill>
              </a:rPr>
              <a:t>Relationship of CHIP to MDS</a:t>
            </a:r>
          </a:p>
        </p:txBody>
      </p:sp>
      <p:sp>
        <p:nvSpPr>
          <p:cNvPr id="3" name="Content Placeholder 2"/>
          <p:cNvSpPr>
            <a:spLocks noGrp="1"/>
          </p:cNvSpPr>
          <p:nvPr>
            <p:ph idx="1"/>
          </p:nvPr>
        </p:nvSpPr>
        <p:spPr>
          <a:xfrm>
            <a:off x="234616" y="1143000"/>
            <a:ext cx="11658600" cy="5407223"/>
          </a:xfrm>
        </p:spPr>
        <p:txBody>
          <a:bodyPr>
            <a:normAutofit/>
          </a:bodyPr>
          <a:lstStyle/>
          <a:p>
            <a:pPr>
              <a:lnSpc>
                <a:spcPct val="100000"/>
              </a:lnSpc>
            </a:pPr>
            <a:r>
              <a:rPr lang="en-US" sz="3600" dirty="0"/>
              <a:t>Clonal hematopoiesis is a precursor state to MDS</a:t>
            </a:r>
          </a:p>
          <a:p>
            <a:pPr>
              <a:lnSpc>
                <a:spcPct val="100000"/>
              </a:lnSpc>
            </a:pPr>
            <a:r>
              <a:rPr lang="en-US" sz="3600" dirty="0"/>
              <a:t>Most patients with CHIP do not develop MDS</a:t>
            </a:r>
          </a:p>
          <a:p>
            <a:pPr lvl="1">
              <a:lnSpc>
                <a:spcPct val="100000"/>
              </a:lnSpc>
            </a:pPr>
            <a:r>
              <a:rPr lang="en-US" sz="3200" dirty="0"/>
              <a:t>At higher risk of death from cardiovascular causes</a:t>
            </a:r>
          </a:p>
          <a:p>
            <a:pPr>
              <a:lnSpc>
                <a:spcPct val="100000"/>
              </a:lnSpc>
            </a:pPr>
            <a:r>
              <a:rPr lang="en-US" sz="3600" dirty="0"/>
              <a:t>Not all CHIPs are created equal: specific mutation patterns and high mutant allele frequency in cytopenic patients may confer higher risk of MDS</a:t>
            </a:r>
          </a:p>
          <a:p>
            <a:pPr lvl="1"/>
            <a:r>
              <a:rPr lang="en-US" sz="3200" dirty="0"/>
              <a:t>Mutant allele fraction ≥10%</a:t>
            </a:r>
          </a:p>
          <a:p>
            <a:pPr lvl="1">
              <a:lnSpc>
                <a:spcPct val="100000"/>
              </a:lnSpc>
            </a:pPr>
            <a:r>
              <a:rPr lang="en-US" sz="3200" dirty="0" err="1"/>
              <a:t>Spliceosome</a:t>
            </a:r>
            <a:r>
              <a:rPr lang="en-US" sz="3200" dirty="0"/>
              <a:t> mutation or </a:t>
            </a:r>
            <a:r>
              <a:rPr lang="en-US" sz="3200" i="1" dirty="0"/>
              <a:t>TET2, DNMT3A </a:t>
            </a:r>
            <a:r>
              <a:rPr lang="en-US" sz="3200" dirty="0"/>
              <a:t>or </a:t>
            </a:r>
            <a:r>
              <a:rPr lang="en-US" sz="3200" i="1" dirty="0"/>
              <a:t>ASXL1</a:t>
            </a:r>
            <a:r>
              <a:rPr lang="en-US" sz="3200" dirty="0"/>
              <a:t> mutation with at least one other mutation</a:t>
            </a:r>
          </a:p>
          <a:p>
            <a:pPr marL="457200" lvl="1" indent="0">
              <a:lnSpc>
                <a:spcPct val="100000"/>
              </a:lnSpc>
              <a:buNone/>
            </a:pPr>
            <a:endParaRPr lang="en-US" sz="3200" dirty="0"/>
          </a:p>
        </p:txBody>
      </p:sp>
      <p:sp>
        <p:nvSpPr>
          <p:cNvPr id="4" name="Rectangle 6"/>
          <p:cNvSpPr>
            <a:spLocks noChangeArrowheads="1"/>
          </p:cNvSpPr>
          <p:nvPr/>
        </p:nvSpPr>
        <p:spPr bwMode="auto">
          <a:xfrm>
            <a:off x="0" y="6550223"/>
            <a:ext cx="4191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eaLnBrk="1" hangingPunct="1"/>
            <a:r>
              <a:rPr lang="en-US" sz="1400" dirty="0" err="1">
                <a:latin typeface="+mn-lt"/>
              </a:rPr>
              <a:t>Malcovati</a:t>
            </a:r>
            <a:r>
              <a:rPr lang="en-US" sz="1400" dirty="0">
                <a:latin typeface="+mn-lt"/>
              </a:rPr>
              <a:t> L et al. Blood 2017;129:3371</a:t>
            </a:r>
          </a:p>
        </p:txBody>
      </p:sp>
    </p:spTree>
    <p:extLst>
      <p:ext uri="{BB962C8B-B14F-4D97-AF65-F5344CB8AC3E}">
        <p14:creationId xmlns:p14="http://schemas.microsoft.com/office/powerpoint/2010/main" val="2913672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4297" y="12405"/>
            <a:ext cx="11235070" cy="736984"/>
          </a:xfrm>
        </p:spPr>
        <p:txBody>
          <a:bodyPr/>
          <a:lstStyle/>
          <a:p>
            <a:r>
              <a:rPr lang="en-US" dirty="0">
                <a:solidFill>
                  <a:schemeClr val="tx1"/>
                </a:solidFill>
              </a:rPr>
              <a:t>Cytopenic CHIP patients’ progression to MDS</a:t>
            </a:r>
          </a:p>
        </p:txBody>
      </p:sp>
      <p:pic>
        <p:nvPicPr>
          <p:cNvPr id="6" name="Picture 5"/>
          <p:cNvPicPr>
            <a:picLocks noChangeAspect="1"/>
          </p:cNvPicPr>
          <p:nvPr/>
        </p:nvPicPr>
        <p:blipFill>
          <a:blip r:embed="rId2"/>
          <a:stretch>
            <a:fillRect/>
          </a:stretch>
        </p:blipFill>
        <p:spPr>
          <a:xfrm>
            <a:off x="0" y="926805"/>
            <a:ext cx="7166396" cy="5069958"/>
          </a:xfrm>
          <a:prstGeom prst="rect">
            <a:avLst/>
          </a:prstGeom>
        </p:spPr>
      </p:pic>
      <p:sp>
        <p:nvSpPr>
          <p:cNvPr id="8" name="TextBox 7"/>
          <p:cNvSpPr txBox="1"/>
          <p:nvPr/>
        </p:nvSpPr>
        <p:spPr>
          <a:xfrm>
            <a:off x="2613732" y="4369196"/>
            <a:ext cx="3955185" cy="369332"/>
          </a:xfrm>
          <a:prstGeom prst="rect">
            <a:avLst/>
          </a:prstGeom>
          <a:noFill/>
        </p:spPr>
        <p:txBody>
          <a:bodyPr wrap="none" rtlCol="0">
            <a:spAutoFit/>
          </a:bodyPr>
          <a:lstStyle/>
          <a:p>
            <a:r>
              <a:rPr lang="en-US" dirty="0">
                <a:latin typeface="+mn-lt"/>
              </a:rPr>
              <a:t>Cytopenia with no detectable mutations</a:t>
            </a:r>
          </a:p>
        </p:txBody>
      </p:sp>
      <p:sp>
        <p:nvSpPr>
          <p:cNvPr id="9" name="TextBox 8"/>
          <p:cNvSpPr txBox="1"/>
          <p:nvPr/>
        </p:nvSpPr>
        <p:spPr>
          <a:xfrm>
            <a:off x="3597180" y="940647"/>
            <a:ext cx="3569216" cy="646331"/>
          </a:xfrm>
          <a:prstGeom prst="rect">
            <a:avLst/>
          </a:prstGeom>
          <a:noFill/>
        </p:spPr>
        <p:txBody>
          <a:bodyPr wrap="square" rtlCol="0">
            <a:spAutoFit/>
          </a:bodyPr>
          <a:lstStyle/>
          <a:p>
            <a:r>
              <a:rPr lang="en-US" dirty="0">
                <a:latin typeface="+mn-lt"/>
              </a:rPr>
              <a:t>Cytopenia with “highly specific” CHIP mutation pattern</a:t>
            </a:r>
          </a:p>
        </p:txBody>
      </p:sp>
      <p:sp>
        <p:nvSpPr>
          <p:cNvPr id="10" name="TextBox 9"/>
          <p:cNvSpPr txBox="1"/>
          <p:nvPr/>
        </p:nvSpPr>
        <p:spPr>
          <a:xfrm>
            <a:off x="2862874" y="2953952"/>
            <a:ext cx="3506729" cy="369332"/>
          </a:xfrm>
          <a:prstGeom prst="rect">
            <a:avLst/>
          </a:prstGeom>
          <a:noFill/>
        </p:spPr>
        <p:txBody>
          <a:bodyPr wrap="none" rtlCol="0">
            <a:spAutoFit/>
          </a:bodyPr>
          <a:lstStyle/>
          <a:p>
            <a:r>
              <a:rPr lang="en-US" dirty="0">
                <a:latin typeface="+mn-lt"/>
              </a:rPr>
              <a:t>Cytopenia with other CHIP patterns</a:t>
            </a:r>
          </a:p>
        </p:txBody>
      </p:sp>
      <p:sp>
        <p:nvSpPr>
          <p:cNvPr id="11" name="Rectangle 6"/>
          <p:cNvSpPr>
            <a:spLocks noChangeArrowheads="1"/>
          </p:cNvSpPr>
          <p:nvPr/>
        </p:nvSpPr>
        <p:spPr bwMode="auto">
          <a:xfrm>
            <a:off x="-7701" y="6504187"/>
            <a:ext cx="327179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1400" dirty="0" err="1"/>
              <a:t>Malcovati</a:t>
            </a:r>
            <a:r>
              <a:rPr lang="en-US" sz="1400" dirty="0"/>
              <a:t> L et al. Blood 2017;129:3371</a:t>
            </a:r>
          </a:p>
        </p:txBody>
      </p:sp>
      <p:sp>
        <p:nvSpPr>
          <p:cNvPr id="16" name="TextBox 15"/>
          <p:cNvSpPr txBox="1"/>
          <p:nvPr/>
        </p:nvSpPr>
        <p:spPr>
          <a:xfrm>
            <a:off x="5167636" y="3914438"/>
            <a:ext cx="1165767" cy="369332"/>
          </a:xfrm>
          <a:prstGeom prst="rect">
            <a:avLst/>
          </a:prstGeom>
          <a:noFill/>
        </p:spPr>
        <p:txBody>
          <a:bodyPr wrap="square" rtlCol="0">
            <a:spAutoFit/>
          </a:bodyPr>
          <a:lstStyle/>
          <a:p>
            <a:r>
              <a:rPr lang="en-US" dirty="0">
                <a:latin typeface="+mn-lt"/>
              </a:rPr>
              <a:t>p&lt;0.001</a:t>
            </a:r>
          </a:p>
        </p:txBody>
      </p:sp>
      <p:sp>
        <p:nvSpPr>
          <p:cNvPr id="17" name="TextBox 16"/>
          <p:cNvSpPr txBox="1"/>
          <p:nvPr/>
        </p:nvSpPr>
        <p:spPr>
          <a:xfrm>
            <a:off x="5167636" y="2577699"/>
            <a:ext cx="1165767" cy="369332"/>
          </a:xfrm>
          <a:prstGeom prst="rect">
            <a:avLst/>
          </a:prstGeom>
          <a:noFill/>
        </p:spPr>
        <p:txBody>
          <a:bodyPr wrap="square" rtlCol="0">
            <a:spAutoFit/>
          </a:bodyPr>
          <a:lstStyle/>
          <a:p>
            <a:r>
              <a:rPr lang="en-US" dirty="0">
                <a:latin typeface="+mn-lt"/>
              </a:rPr>
              <a:t>p=0.001</a:t>
            </a:r>
          </a:p>
        </p:txBody>
      </p:sp>
      <p:grpSp>
        <p:nvGrpSpPr>
          <p:cNvPr id="2" name="Group 1"/>
          <p:cNvGrpSpPr/>
          <p:nvPr/>
        </p:nvGrpSpPr>
        <p:grpSpPr>
          <a:xfrm>
            <a:off x="7166396" y="834815"/>
            <a:ext cx="5064966" cy="5192649"/>
            <a:chOff x="7166396" y="834815"/>
            <a:chExt cx="5064966" cy="5192649"/>
          </a:xfrm>
        </p:grpSpPr>
        <p:pic>
          <p:nvPicPr>
            <p:cNvPr id="1028" name="Picture 4" descr="https://www.ncbi.nlm.nih.gov/corecgi/tileshop/tileshop.fcgi?p=PMC3&amp;id=411713&amp;s=70&amp;r=1&amp;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6396" y="2186531"/>
              <a:ext cx="5064966" cy="384093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08495" y="3538233"/>
              <a:ext cx="3569216" cy="646331"/>
            </a:xfrm>
            <a:prstGeom prst="rect">
              <a:avLst/>
            </a:prstGeom>
            <a:noFill/>
          </p:spPr>
          <p:txBody>
            <a:bodyPr wrap="square" rtlCol="0">
              <a:spAutoFit/>
            </a:bodyPr>
            <a:lstStyle/>
            <a:p>
              <a:r>
                <a:rPr lang="en-US" dirty="0">
                  <a:latin typeface="+mn-lt"/>
                </a:rPr>
                <a:t>Cytopenia with “highly specific” CHIP mutation pattern</a:t>
              </a:r>
            </a:p>
          </p:txBody>
        </p:sp>
        <p:sp>
          <p:nvSpPr>
            <p:cNvPr id="14" name="TextBox 13"/>
            <p:cNvSpPr txBox="1"/>
            <p:nvPr/>
          </p:nvSpPr>
          <p:spPr>
            <a:xfrm>
              <a:off x="9583370" y="2677716"/>
              <a:ext cx="1835997" cy="369332"/>
            </a:xfrm>
            <a:prstGeom prst="rect">
              <a:avLst/>
            </a:prstGeom>
            <a:noFill/>
          </p:spPr>
          <p:txBody>
            <a:bodyPr wrap="square" rtlCol="0">
              <a:spAutoFit/>
            </a:bodyPr>
            <a:lstStyle/>
            <a:p>
              <a:r>
                <a:rPr lang="en-US" dirty="0">
                  <a:latin typeface="+mn-lt"/>
                </a:rPr>
                <a:t>Low-grade MDS</a:t>
              </a:r>
            </a:p>
          </p:txBody>
        </p:sp>
        <p:sp>
          <p:nvSpPr>
            <p:cNvPr id="15" name="TextBox 14"/>
            <p:cNvSpPr txBox="1"/>
            <p:nvPr/>
          </p:nvSpPr>
          <p:spPr>
            <a:xfrm>
              <a:off x="10772582" y="4865552"/>
              <a:ext cx="1010257" cy="369332"/>
            </a:xfrm>
            <a:prstGeom prst="rect">
              <a:avLst/>
            </a:prstGeom>
            <a:noFill/>
          </p:spPr>
          <p:txBody>
            <a:bodyPr wrap="square" rtlCol="0">
              <a:spAutoFit/>
            </a:bodyPr>
            <a:lstStyle/>
            <a:p>
              <a:r>
                <a:rPr lang="en-US" dirty="0">
                  <a:latin typeface="+mn-lt"/>
                </a:rPr>
                <a:t>p=0.55</a:t>
              </a:r>
            </a:p>
          </p:txBody>
        </p:sp>
        <p:sp>
          <p:nvSpPr>
            <p:cNvPr id="18" name="Title 3"/>
            <p:cNvSpPr txBox="1">
              <a:spLocks/>
            </p:cNvSpPr>
            <p:nvPr/>
          </p:nvSpPr>
          <p:spPr>
            <a:xfrm>
              <a:off x="7166396" y="834815"/>
              <a:ext cx="5064966" cy="13517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effectLst>
                    <a:outerShdw blurRad="190500" dist="76200" dir="2700000" algn="tl" rotWithShape="0">
                      <a:prstClr val="black">
                        <a:alpha val="40000"/>
                      </a:prstClr>
                    </a:outerShdw>
                  </a:effectLst>
                  <a:latin typeface="+mj-lt"/>
                  <a:ea typeface="+mj-ea"/>
                  <a:cs typeface="+mj-cs"/>
                </a:defRPr>
              </a:lvl1pPr>
            </a:lstStyle>
            <a:p>
              <a:r>
                <a:rPr lang="en-US" sz="3200" dirty="0">
                  <a:solidFill>
                    <a:schemeClr val="tx1"/>
                  </a:solidFill>
                  <a:latin typeface="+mn-lt"/>
                </a:rPr>
                <a:t>Is “high-risk” CHIP equivalent to low-grade MDS?</a:t>
              </a:r>
            </a:p>
          </p:txBody>
        </p:sp>
      </p:grpSp>
    </p:spTree>
    <p:extLst>
      <p:ext uri="{BB962C8B-B14F-4D97-AF65-F5344CB8AC3E}">
        <p14:creationId xmlns:p14="http://schemas.microsoft.com/office/powerpoint/2010/main" val="74667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8000" y="0"/>
            <a:ext cx="11277600" cy="990600"/>
          </a:xfrm>
        </p:spPr>
        <p:txBody>
          <a:bodyPr>
            <a:normAutofit/>
          </a:bodyPr>
          <a:lstStyle/>
          <a:p>
            <a:r>
              <a:rPr lang="en-US" sz="4000" b="1">
                <a:solidFill>
                  <a:schemeClr val="tx1"/>
                </a:solidFill>
              </a:rPr>
              <a:t>Case </a:t>
            </a:r>
            <a:r>
              <a:rPr lang="en-US" sz="4000" b="1" dirty="0">
                <a:solidFill>
                  <a:schemeClr val="tx1"/>
                </a:solidFill>
              </a:rPr>
              <a:t>Final diagnosis</a:t>
            </a:r>
          </a:p>
        </p:txBody>
      </p:sp>
      <p:sp>
        <p:nvSpPr>
          <p:cNvPr id="4" name="Content Placeholder 3"/>
          <p:cNvSpPr>
            <a:spLocks noGrp="1"/>
          </p:cNvSpPr>
          <p:nvPr>
            <p:ph idx="1"/>
          </p:nvPr>
        </p:nvSpPr>
        <p:spPr>
          <a:xfrm>
            <a:off x="508000" y="1214846"/>
            <a:ext cx="10972800" cy="4876800"/>
          </a:xfrm>
        </p:spPr>
        <p:txBody>
          <a:bodyPr>
            <a:noAutofit/>
          </a:bodyPr>
          <a:lstStyle/>
          <a:p>
            <a:pPr>
              <a:buNone/>
            </a:pPr>
            <a:r>
              <a:rPr lang="en-US" sz="3200" dirty="0"/>
              <a:t>Moderately hypercellular marrow with maturing trilineage hematopoiesis and erythroid hyperplasia</a:t>
            </a:r>
          </a:p>
          <a:p>
            <a:pPr>
              <a:buNone/>
            </a:pPr>
            <a:r>
              <a:rPr lang="en-US" sz="3200" dirty="0"/>
              <a:t>Diagnostic features of a myelodysplastic syndrome are not recognized</a:t>
            </a:r>
          </a:p>
          <a:p>
            <a:pPr>
              <a:buNone/>
            </a:pPr>
            <a:r>
              <a:rPr lang="en-US" sz="3200" dirty="0">
                <a:solidFill>
                  <a:srgbClr val="FF0000"/>
                </a:solidFill>
              </a:rPr>
              <a:t>Paroxysmal nocturnal hemoglobinuria</a:t>
            </a:r>
          </a:p>
          <a:p>
            <a:pPr>
              <a:buNone/>
            </a:pPr>
            <a:r>
              <a:rPr lang="en-US" sz="3200" dirty="0">
                <a:solidFill>
                  <a:srgbClr val="FF0000"/>
                </a:solidFill>
              </a:rPr>
              <a:t>Loss of Y chromosome and pathogenic </a:t>
            </a:r>
            <a:r>
              <a:rPr lang="en-US" sz="3200" i="1" dirty="0">
                <a:solidFill>
                  <a:srgbClr val="FF0000"/>
                </a:solidFill>
              </a:rPr>
              <a:t>TP53</a:t>
            </a:r>
            <a:r>
              <a:rPr lang="en-US" sz="3200" dirty="0">
                <a:solidFill>
                  <a:srgbClr val="FF0000"/>
                </a:solidFill>
              </a:rPr>
              <a:t> mutation, consistent with clonal hematopoiesis; recommend close clinical followup</a:t>
            </a:r>
          </a:p>
          <a:p>
            <a:pPr>
              <a:buNone/>
            </a:pPr>
            <a:endParaRPr lang="en-US" sz="3200" dirty="0"/>
          </a:p>
        </p:txBody>
      </p:sp>
    </p:spTree>
    <p:extLst>
      <p:ext uri="{BB962C8B-B14F-4D97-AF65-F5344CB8AC3E}">
        <p14:creationId xmlns:p14="http://schemas.microsoft.com/office/powerpoint/2010/main" val="3637126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30" t="19978" r="51250" b="10129"/>
          <a:stretch/>
        </p:blipFill>
        <p:spPr>
          <a:xfrm>
            <a:off x="0" y="990600"/>
            <a:ext cx="12051071" cy="5744497"/>
          </a:xfrm>
          <a:prstGeom prst="rect">
            <a:avLst/>
          </a:prstGeom>
        </p:spPr>
      </p:pic>
      <p:cxnSp>
        <p:nvCxnSpPr>
          <p:cNvPr id="6" name="Straight Arrow Connector 5"/>
          <p:cNvCxnSpPr/>
          <p:nvPr/>
        </p:nvCxnSpPr>
        <p:spPr>
          <a:xfrm>
            <a:off x="2057400" y="3352800"/>
            <a:ext cx="0" cy="76200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3886200" y="3352800"/>
            <a:ext cx="0" cy="76200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105400" y="3352800"/>
            <a:ext cx="0" cy="762000"/>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9393674">
            <a:off x="1898214" y="2526710"/>
            <a:ext cx="1945276" cy="369332"/>
          </a:xfrm>
          <a:prstGeom prst="rect">
            <a:avLst/>
          </a:prstGeom>
          <a:noFill/>
        </p:spPr>
        <p:txBody>
          <a:bodyPr wrap="none" rtlCol="0">
            <a:spAutoFit/>
          </a:bodyPr>
          <a:lstStyle/>
          <a:p>
            <a:r>
              <a:rPr lang="en-US" dirty="0">
                <a:latin typeface="+mn-lt"/>
              </a:rPr>
              <a:t>Eculizumab 600mg</a:t>
            </a:r>
          </a:p>
        </p:txBody>
      </p:sp>
      <p:sp>
        <p:nvSpPr>
          <p:cNvPr id="10" name="TextBox 9"/>
          <p:cNvSpPr txBox="1"/>
          <p:nvPr/>
        </p:nvSpPr>
        <p:spPr>
          <a:xfrm rot="19393674">
            <a:off x="3633107" y="2526711"/>
            <a:ext cx="1957908" cy="369332"/>
          </a:xfrm>
          <a:prstGeom prst="rect">
            <a:avLst/>
          </a:prstGeom>
          <a:noFill/>
        </p:spPr>
        <p:txBody>
          <a:bodyPr wrap="none" rtlCol="0">
            <a:spAutoFit/>
          </a:bodyPr>
          <a:lstStyle/>
          <a:p>
            <a:r>
              <a:rPr lang="en-US" dirty="0">
                <a:latin typeface="+mn-lt"/>
              </a:rPr>
              <a:t>Prednisone started</a:t>
            </a:r>
          </a:p>
        </p:txBody>
      </p:sp>
      <p:sp>
        <p:nvSpPr>
          <p:cNvPr id="11" name="TextBox 10"/>
          <p:cNvSpPr txBox="1"/>
          <p:nvPr/>
        </p:nvSpPr>
        <p:spPr>
          <a:xfrm rot="19393674">
            <a:off x="4929310" y="2463299"/>
            <a:ext cx="2115194" cy="369332"/>
          </a:xfrm>
          <a:prstGeom prst="rect">
            <a:avLst/>
          </a:prstGeom>
          <a:noFill/>
        </p:spPr>
        <p:txBody>
          <a:bodyPr wrap="none" rtlCol="0">
            <a:spAutoFit/>
          </a:bodyPr>
          <a:lstStyle/>
          <a:p>
            <a:r>
              <a:rPr lang="en-US" dirty="0">
                <a:latin typeface="+mn-lt"/>
              </a:rPr>
              <a:t>Eculizumab 1200 mg</a:t>
            </a:r>
          </a:p>
        </p:txBody>
      </p:sp>
      <p:sp>
        <p:nvSpPr>
          <p:cNvPr id="12" name="Title 11"/>
          <p:cNvSpPr>
            <a:spLocks noGrp="1"/>
          </p:cNvSpPr>
          <p:nvPr>
            <p:ph type="title"/>
          </p:nvPr>
        </p:nvSpPr>
        <p:spPr>
          <a:xfrm>
            <a:off x="304800" y="41593"/>
            <a:ext cx="10723827" cy="905233"/>
          </a:xfrm>
        </p:spPr>
        <p:txBody>
          <a:bodyPr/>
          <a:lstStyle/>
          <a:p>
            <a:pPr algn="l"/>
            <a:r>
              <a:rPr lang="en-US" dirty="0"/>
              <a:t>Patient followup</a:t>
            </a:r>
          </a:p>
        </p:txBody>
      </p:sp>
      <p:sp>
        <p:nvSpPr>
          <p:cNvPr id="13" name="Title 11"/>
          <p:cNvSpPr txBox="1">
            <a:spLocks/>
          </p:cNvSpPr>
          <p:nvPr/>
        </p:nvSpPr>
        <p:spPr bwMode="auto">
          <a:xfrm>
            <a:off x="533400" y="995987"/>
            <a:ext cx="10723827" cy="90523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sz="2400" dirty="0"/>
              <a:t>Hemoglobin</a:t>
            </a:r>
          </a:p>
        </p:txBody>
      </p:sp>
    </p:spTree>
    <p:extLst>
      <p:ext uri="{BB962C8B-B14F-4D97-AF65-F5344CB8AC3E}">
        <p14:creationId xmlns:p14="http://schemas.microsoft.com/office/powerpoint/2010/main" val="648055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90600"/>
          </a:xfrm>
        </p:spPr>
        <p:txBody>
          <a:bodyPr/>
          <a:lstStyle/>
          <a:p>
            <a:r>
              <a:rPr lang="en-US" dirty="0"/>
              <a:t>Prognostic schemes in MDS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29863912"/>
              </p:ext>
            </p:extLst>
          </p:nvPr>
        </p:nvGraphicFramePr>
        <p:xfrm>
          <a:off x="152400" y="838200"/>
          <a:ext cx="11602711" cy="5034288"/>
        </p:xfrm>
        <a:graphic>
          <a:graphicData uri="http://schemas.openxmlformats.org/drawingml/2006/table">
            <a:tbl>
              <a:tblPr firstRow="1" bandRow="1">
                <a:tableStyleId>{5C22544A-7EE6-4342-B048-85BDC9FD1C3A}</a:tableStyleId>
              </a:tblPr>
              <a:tblGrid>
                <a:gridCol w="268731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3042923">
                  <a:extLst>
                    <a:ext uri="{9D8B030D-6E8A-4147-A177-3AD203B41FA5}">
                      <a16:colId xmlns:a16="http://schemas.microsoft.com/office/drawing/2014/main" val="20002"/>
                    </a:ext>
                  </a:extLst>
                </a:gridCol>
                <a:gridCol w="2900678">
                  <a:extLst>
                    <a:ext uri="{9D8B030D-6E8A-4147-A177-3AD203B41FA5}">
                      <a16:colId xmlns:a16="http://schemas.microsoft.com/office/drawing/2014/main" val="1936238487"/>
                    </a:ext>
                  </a:extLst>
                </a:gridCol>
              </a:tblGrid>
              <a:tr h="381268">
                <a:tc>
                  <a:txBody>
                    <a:bodyPr/>
                    <a:lstStyle/>
                    <a:p>
                      <a:endParaRPr lang="en-US" sz="2000" dirty="0"/>
                    </a:p>
                  </a:txBody>
                  <a:tcPr/>
                </a:tc>
                <a:tc>
                  <a:txBody>
                    <a:bodyPr/>
                    <a:lstStyle/>
                    <a:p>
                      <a:r>
                        <a:rPr lang="en-US" sz="2000" dirty="0"/>
                        <a:t>WHO (2016)</a:t>
                      </a:r>
                    </a:p>
                  </a:txBody>
                  <a:tcPr/>
                </a:tc>
                <a:tc>
                  <a:txBody>
                    <a:bodyPr/>
                    <a:lstStyle/>
                    <a:p>
                      <a:r>
                        <a:rPr lang="en-US" sz="2000" dirty="0"/>
                        <a:t>IPSS-R* (202)</a:t>
                      </a:r>
                    </a:p>
                  </a:txBody>
                  <a:tcPr/>
                </a:tc>
                <a:tc>
                  <a:txBody>
                    <a:bodyPr/>
                    <a:lstStyle/>
                    <a:p>
                      <a:r>
                        <a:rPr lang="en-US" sz="2000" dirty="0"/>
                        <a:t>Other</a:t>
                      </a:r>
                    </a:p>
                  </a:txBody>
                  <a:tcPr/>
                </a:tc>
                <a:extLst>
                  <a:ext uri="{0D108BD9-81ED-4DB2-BD59-A6C34878D82A}">
                    <a16:rowId xmlns:a16="http://schemas.microsoft.com/office/drawing/2014/main" val="10000"/>
                  </a:ext>
                </a:extLst>
              </a:tr>
              <a:tr h="674551">
                <a:tc>
                  <a:txBody>
                    <a:bodyPr/>
                    <a:lstStyle/>
                    <a:p>
                      <a:r>
                        <a:rPr lang="en-US" sz="2000" dirty="0"/>
                        <a:t>Dysplasia</a:t>
                      </a:r>
                    </a:p>
                  </a:txBody>
                  <a:tcPr/>
                </a:tc>
                <a:tc>
                  <a:txBody>
                    <a:bodyPr/>
                    <a:lstStyle/>
                    <a:p>
                      <a:r>
                        <a:rPr lang="en-US" sz="2000" b="1" dirty="0">
                          <a:solidFill>
                            <a:schemeClr val="tx1"/>
                          </a:solidFill>
                        </a:rPr>
                        <a:t>Single versus multilineage and ring sideroblasts</a:t>
                      </a:r>
                    </a:p>
                  </a:txBody>
                  <a:tcPr/>
                </a:tc>
                <a:tc>
                  <a:txBody>
                    <a:bodyPr/>
                    <a:lstStyle/>
                    <a:p>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txBody>
                  <a:tcPr/>
                </a:tc>
                <a:tc>
                  <a:txBody>
                    <a:bodyPr/>
                    <a:lstStyle/>
                    <a:p>
                      <a:endParaRPr lang="en-US" sz="2000" dirty="0"/>
                    </a:p>
                  </a:txBody>
                  <a:tcPr/>
                </a:tc>
                <a:extLst>
                  <a:ext uri="{0D108BD9-81ED-4DB2-BD59-A6C34878D82A}">
                    <a16:rowId xmlns:a16="http://schemas.microsoft.com/office/drawing/2014/main" val="10001"/>
                  </a:ext>
                </a:extLst>
              </a:tr>
              <a:tr h="674551">
                <a:tc>
                  <a:txBody>
                    <a:bodyPr/>
                    <a:lstStyle/>
                    <a:p>
                      <a:r>
                        <a:rPr lang="en-US" sz="2000" dirty="0"/>
                        <a:t>Cytopenias</a:t>
                      </a:r>
                    </a:p>
                  </a:txBody>
                  <a:tcPr/>
                </a:tc>
                <a:tc>
                  <a:txBody>
                    <a:bodyPr/>
                    <a:lstStyle/>
                    <a:p>
                      <a:r>
                        <a:rPr lang="en-US" sz="2000" b="1" dirty="0"/>
                        <a:t>Pancytopenia</a:t>
                      </a:r>
                    </a:p>
                  </a:txBody>
                  <a:tcPr/>
                </a:tc>
                <a:tc>
                  <a:txBody>
                    <a:bodyPr/>
                    <a:lstStyle/>
                    <a:p>
                      <a:r>
                        <a:rPr lang="en-US" sz="2000" b="1" baseline="0" dirty="0">
                          <a:solidFill>
                            <a:schemeClr val="tx1"/>
                          </a:solidFill>
                        </a:rPr>
                        <a:t>Number and depth of cytopenias</a:t>
                      </a:r>
                      <a:endParaRPr lang="en-US" sz="2000" b="1" dirty="0">
                        <a:solidFill>
                          <a:schemeClr val="tx1"/>
                        </a:solidFill>
                      </a:endParaRPr>
                    </a:p>
                  </a:txBody>
                  <a:tcPr/>
                </a:tc>
                <a:tc>
                  <a:txBody>
                    <a:bodyPr/>
                    <a:lstStyle/>
                    <a:p>
                      <a:r>
                        <a:rPr lang="en-US" sz="2000" b="1" dirty="0">
                          <a:solidFill>
                            <a:schemeClr val="tx1"/>
                          </a:solidFill>
                        </a:rPr>
                        <a:t>Transfusion dependency</a:t>
                      </a:r>
                      <a:r>
                        <a:rPr lang="en-US" sz="2000" b="1" baseline="0" dirty="0">
                          <a:solidFill>
                            <a:schemeClr val="tx1"/>
                          </a:solidFill>
                        </a:rPr>
                        <a:t> (WPSS**)</a:t>
                      </a:r>
                      <a:endParaRPr lang="en-US" sz="2000" b="1" dirty="0">
                        <a:solidFill>
                          <a:schemeClr val="tx1"/>
                        </a:solidFill>
                      </a:endParaRPr>
                    </a:p>
                  </a:txBody>
                  <a:tcPr/>
                </a:tc>
                <a:extLst>
                  <a:ext uri="{0D108BD9-81ED-4DB2-BD59-A6C34878D82A}">
                    <a16:rowId xmlns:a16="http://schemas.microsoft.com/office/drawing/2014/main" val="10002"/>
                  </a:ext>
                </a:extLst>
              </a:tr>
              <a:tr h="381268">
                <a:tc>
                  <a:txBody>
                    <a:bodyPr/>
                    <a:lstStyle/>
                    <a:p>
                      <a:r>
                        <a:rPr lang="en-US" sz="2000" dirty="0"/>
                        <a:t>Blast % in blood</a:t>
                      </a:r>
                    </a:p>
                  </a:txBody>
                  <a:tcPr/>
                </a:tc>
                <a:tc>
                  <a:txBody>
                    <a:bodyPr/>
                    <a:lstStyle/>
                    <a:p>
                      <a:r>
                        <a:rPr lang="en-US" sz="2000" b="1" dirty="0">
                          <a:solidFill>
                            <a:schemeClr val="tx1"/>
                          </a:solidFill>
                        </a:rPr>
                        <a:t>&lt;1%, 1%, 2-4%, ≥5%</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txBody>
                  <a:tcPr/>
                </a:tc>
                <a:tc>
                  <a:txBody>
                    <a:bodyPr/>
                    <a:lstStyle/>
                    <a:p>
                      <a:endParaRPr lang="en-US" sz="2000" dirty="0"/>
                    </a:p>
                  </a:txBody>
                  <a:tcPr/>
                </a:tc>
                <a:extLst>
                  <a:ext uri="{0D108BD9-81ED-4DB2-BD59-A6C34878D82A}">
                    <a16:rowId xmlns:a16="http://schemas.microsoft.com/office/drawing/2014/main" val="10003"/>
                  </a:ext>
                </a:extLst>
              </a:tr>
              <a:tr h="381268">
                <a:tc>
                  <a:txBody>
                    <a:bodyPr/>
                    <a:lstStyle/>
                    <a:p>
                      <a:r>
                        <a:rPr lang="en-US" sz="2000" dirty="0"/>
                        <a:t>Blast % in bone marrow</a:t>
                      </a:r>
                    </a:p>
                  </a:txBody>
                  <a:tcPr/>
                </a:tc>
                <a:tc>
                  <a:txBody>
                    <a:bodyPr/>
                    <a:lstStyle/>
                    <a:p>
                      <a:r>
                        <a:rPr lang="en-US" sz="2000" b="1" dirty="0">
                          <a:solidFill>
                            <a:schemeClr val="tx1"/>
                          </a:solidFill>
                        </a:rPr>
                        <a:t>&lt;5%,</a:t>
                      </a:r>
                      <a:r>
                        <a:rPr lang="en-US" sz="2000" b="1" baseline="0" dirty="0">
                          <a:solidFill>
                            <a:schemeClr val="tx1"/>
                          </a:solidFill>
                        </a:rPr>
                        <a:t> 5-9%, 10-19%</a:t>
                      </a:r>
                      <a:endParaRPr lang="en-US" sz="2000" b="1" dirty="0">
                        <a:solidFill>
                          <a:schemeClr val="tx1"/>
                        </a:solidFill>
                      </a:endParaRPr>
                    </a:p>
                  </a:txBody>
                  <a:tcPr/>
                </a:tc>
                <a:tc>
                  <a:txBody>
                    <a:bodyPr/>
                    <a:lstStyle/>
                    <a:p>
                      <a:r>
                        <a:rPr lang="en-US" sz="2000" b="1" dirty="0">
                          <a:solidFill>
                            <a:schemeClr val="tx1"/>
                          </a:solidFill>
                        </a:rPr>
                        <a:t>≤2%,</a:t>
                      </a:r>
                      <a:r>
                        <a:rPr lang="en-US" sz="2000" b="1" baseline="0" dirty="0">
                          <a:solidFill>
                            <a:schemeClr val="tx1"/>
                          </a:solidFill>
                        </a:rPr>
                        <a:t> 3-4%, 5-10%, 11-19%</a:t>
                      </a:r>
                      <a:endParaRPr lang="en-US" sz="2000" b="1" dirty="0">
                        <a:solidFill>
                          <a:schemeClr val="tx1"/>
                        </a:solidFill>
                      </a:endParaRPr>
                    </a:p>
                  </a:txBody>
                  <a:tcPr/>
                </a:tc>
                <a:tc>
                  <a:txBody>
                    <a:bodyPr/>
                    <a:lstStyle/>
                    <a:p>
                      <a:endParaRPr lang="en-US" sz="2000" b="1" dirty="0">
                        <a:solidFill>
                          <a:srgbClr val="FF0000"/>
                        </a:solidFill>
                      </a:endParaRPr>
                    </a:p>
                  </a:txBody>
                  <a:tcPr/>
                </a:tc>
                <a:extLst>
                  <a:ext uri="{0D108BD9-81ED-4DB2-BD59-A6C34878D82A}">
                    <a16:rowId xmlns:a16="http://schemas.microsoft.com/office/drawing/2014/main" val="10004"/>
                  </a:ext>
                </a:extLst>
              </a:tr>
              <a:tr h="381268">
                <a:tc>
                  <a:txBody>
                    <a:bodyPr/>
                    <a:lstStyle/>
                    <a:p>
                      <a:r>
                        <a:rPr lang="en-US" sz="2000" dirty="0"/>
                        <a:t>Karyotype</a:t>
                      </a:r>
                    </a:p>
                  </a:txBody>
                  <a:tcPr/>
                </a:tc>
                <a:tc>
                  <a:txBody>
                    <a:bodyPr/>
                    <a:lstStyle/>
                    <a:p>
                      <a:r>
                        <a:rPr lang="en-US" sz="2000" b="1" dirty="0"/>
                        <a:t>Isolated</a:t>
                      </a:r>
                      <a:r>
                        <a:rPr lang="en-US" sz="2000" b="1" baseline="0" dirty="0"/>
                        <a:t> del(5q)</a:t>
                      </a:r>
                      <a:endParaRPr lang="en-US" sz="2000" b="1" dirty="0"/>
                    </a:p>
                  </a:txBody>
                  <a:tcPr/>
                </a:tc>
                <a:tc>
                  <a:txBody>
                    <a:bodyPr/>
                    <a:lstStyle/>
                    <a:p>
                      <a:r>
                        <a:rPr lang="en-US" sz="2000" b="1" dirty="0">
                          <a:solidFill>
                            <a:schemeClr val="tx1"/>
                          </a:solidFill>
                        </a:rPr>
                        <a:t>5 prognostic groups</a:t>
                      </a:r>
                    </a:p>
                  </a:txBody>
                  <a:tcPr/>
                </a:tc>
                <a:tc>
                  <a:txBody>
                    <a:bodyPr/>
                    <a:lstStyle/>
                    <a:p>
                      <a:endParaRPr lang="en-US" sz="2000" b="1" dirty="0">
                        <a:solidFill>
                          <a:srgbClr val="FF0000"/>
                        </a:solidFill>
                      </a:endParaRPr>
                    </a:p>
                  </a:txBody>
                  <a:tcPr/>
                </a:tc>
                <a:extLst>
                  <a:ext uri="{0D108BD9-81ED-4DB2-BD59-A6C34878D82A}">
                    <a16:rowId xmlns:a16="http://schemas.microsoft.com/office/drawing/2014/main" val="10005"/>
                  </a:ext>
                </a:extLst>
              </a:tr>
              <a:tr h="674551">
                <a:tc>
                  <a:txBody>
                    <a:bodyPr/>
                    <a:lstStyle/>
                    <a:p>
                      <a:r>
                        <a:rPr lang="en-US" sz="2000" dirty="0"/>
                        <a:t>Molecular genetic abnormalities</a:t>
                      </a:r>
                    </a:p>
                  </a:txBody>
                  <a:tcPr/>
                </a:tc>
                <a:tc>
                  <a:txBody>
                    <a:bodyPr/>
                    <a:lstStyle/>
                    <a:p>
                      <a:r>
                        <a:rPr lang="en-US" sz="2000" b="1" i="1" dirty="0"/>
                        <a:t>SF3B1</a:t>
                      </a:r>
                      <a:r>
                        <a:rPr lang="en-US" sz="2000" b="1" dirty="0"/>
                        <a:t> mutation</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p>
                      <a:endParaRPr lang="en-US" sz="2000" dirty="0"/>
                    </a:p>
                  </a:txBody>
                  <a:tcPr/>
                </a:tc>
                <a:tc>
                  <a:txBody>
                    <a:bodyPr/>
                    <a:lstStyle/>
                    <a:p>
                      <a:r>
                        <a:rPr lang="en-US" sz="2000" b="1" dirty="0"/>
                        <a:t>Number</a:t>
                      </a:r>
                      <a:r>
                        <a:rPr lang="en-US" sz="2000" b="1" baseline="0" dirty="0"/>
                        <a:t> and specific types of mutations</a:t>
                      </a:r>
                      <a:endParaRPr lang="en-US" sz="2000" b="1" dirty="0"/>
                    </a:p>
                  </a:txBody>
                  <a:tcPr/>
                </a:tc>
                <a:extLst>
                  <a:ext uri="{0D108BD9-81ED-4DB2-BD59-A6C34878D82A}">
                    <a16:rowId xmlns:a16="http://schemas.microsoft.com/office/drawing/2014/main" val="10006"/>
                  </a:ext>
                </a:extLst>
              </a:tr>
              <a:tr h="674551">
                <a:tc>
                  <a:txBody>
                    <a:bodyPr/>
                    <a:lstStyle/>
                    <a:p>
                      <a:r>
                        <a:rPr lang="en-US" sz="2000" dirty="0"/>
                        <a:t>Flow cytometry abnormalities</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p>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p>
                      <a:endParaRPr lang="en-US" sz="2000" dirty="0"/>
                    </a:p>
                  </a:txBody>
                  <a:tcPr/>
                </a:tc>
                <a:tc>
                  <a:txBody>
                    <a:bodyPr/>
                    <a:lstStyle/>
                    <a:p>
                      <a:r>
                        <a:rPr lang="en-US" sz="2000" b="1" dirty="0"/>
                        <a:t>Prognostic</a:t>
                      </a:r>
                      <a:r>
                        <a:rPr lang="en-US" sz="2000" b="1" baseline="0" dirty="0"/>
                        <a:t> impact</a:t>
                      </a:r>
                      <a:endParaRPr lang="en-US" sz="2000" b="1" dirty="0"/>
                    </a:p>
                  </a:txBody>
                  <a:tcPr/>
                </a:tc>
                <a:extLst>
                  <a:ext uri="{0D108BD9-81ED-4DB2-BD59-A6C34878D82A}">
                    <a16:rowId xmlns:a16="http://schemas.microsoft.com/office/drawing/2014/main" val="10007"/>
                  </a:ext>
                </a:extLst>
              </a:tr>
              <a:tr h="645168">
                <a:tc>
                  <a:txBody>
                    <a:bodyPr/>
                    <a:lstStyle/>
                    <a:p>
                      <a:r>
                        <a:rPr lang="en-US" sz="2000" dirty="0"/>
                        <a:t>Gene</a:t>
                      </a:r>
                      <a:r>
                        <a:rPr lang="en-US" sz="2000" baseline="0" dirty="0"/>
                        <a:t> expression profile</a:t>
                      </a:r>
                      <a:endParaRPr lang="en-US" sz="20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dirty="0">
                          <a:solidFill>
                            <a:srgbClr val="FF0000"/>
                          </a:solidFill>
                        </a:rPr>
                        <a:t>Not</a:t>
                      </a:r>
                      <a:r>
                        <a:rPr lang="en-US" sz="2000" b="1" baseline="0" dirty="0">
                          <a:solidFill>
                            <a:srgbClr val="FF0000"/>
                          </a:solidFill>
                        </a:rPr>
                        <a:t> included</a:t>
                      </a:r>
                      <a:endParaRPr lang="en-US" sz="2000" b="1" dirty="0">
                        <a:solidFill>
                          <a:srgbClr val="FF0000"/>
                        </a:solidFill>
                      </a:endParaRPr>
                    </a:p>
                  </a:txBody>
                  <a:tcPr/>
                </a:tc>
                <a:tc>
                  <a:txBody>
                    <a:bodyPr/>
                    <a:lstStyle/>
                    <a:p>
                      <a:r>
                        <a:rPr lang="en-US" sz="2000" b="1" dirty="0"/>
                        <a:t>Prognostic</a:t>
                      </a:r>
                      <a:r>
                        <a:rPr lang="en-US" sz="2000" b="1" baseline="0" dirty="0"/>
                        <a:t> impact</a:t>
                      </a:r>
                      <a:endParaRPr lang="en-US" sz="2000" b="1" dirty="0"/>
                    </a:p>
                  </a:txBody>
                  <a:tcPr/>
                </a:tc>
                <a:extLst>
                  <a:ext uri="{0D108BD9-81ED-4DB2-BD59-A6C34878D82A}">
                    <a16:rowId xmlns:a16="http://schemas.microsoft.com/office/drawing/2014/main" val="3704715377"/>
                  </a:ext>
                </a:extLst>
              </a:tr>
            </a:tbl>
          </a:graphicData>
        </a:graphic>
      </p:graphicFrame>
      <p:sp>
        <p:nvSpPr>
          <p:cNvPr id="6" name="Text Box 4"/>
          <p:cNvSpPr txBox="1">
            <a:spLocks noChangeArrowheads="1"/>
          </p:cNvSpPr>
          <p:nvPr/>
        </p:nvSpPr>
        <p:spPr bwMode="auto">
          <a:xfrm>
            <a:off x="9832" y="6550223"/>
            <a:ext cx="3218189"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dirty="0">
                <a:latin typeface="+mn-lt"/>
              </a:rPr>
              <a:t>Greenberg PL et al. Blood 2012;120:2454 </a:t>
            </a:r>
          </a:p>
        </p:txBody>
      </p:sp>
      <p:sp>
        <p:nvSpPr>
          <p:cNvPr id="7" name="TextBox 6"/>
          <p:cNvSpPr txBox="1"/>
          <p:nvPr/>
        </p:nvSpPr>
        <p:spPr>
          <a:xfrm>
            <a:off x="17206" y="5867400"/>
            <a:ext cx="5527795" cy="646331"/>
          </a:xfrm>
          <a:prstGeom prst="rect">
            <a:avLst/>
          </a:prstGeom>
          <a:noFill/>
        </p:spPr>
        <p:txBody>
          <a:bodyPr wrap="none" rtlCol="0">
            <a:spAutoFit/>
          </a:bodyPr>
          <a:lstStyle/>
          <a:p>
            <a:r>
              <a:rPr lang="en-US" dirty="0">
                <a:latin typeface="+mn-lt"/>
              </a:rPr>
              <a:t>*Revised International Prognostic Scoring System of MDS</a:t>
            </a:r>
          </a:p>
          <a:p>
            <a:r>
              <a:rPr lang="en-US" dirty="0">
                <a:latin typeface="+mn-lt"/>
              </a:rPr>
              <a:t>**WHO-based Prognostic Scoring System of MDS</a:t>
            </a:r>
          </a:p>
        </p:txBody>
      </p:sp>
    </p:spTree>
    <p:extLst>
      <p:ext uri="{BB962C8B-B14F-4D97-AF65-F5344CB8AC3E}">
        <p14:creationId xmlns:p14="http://schemas.microsoft.com/office/powerpoint/2010/main" val="3353135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colored dots.jpg"/>
          <p:cNvPicPr>
            <a:picLocks noChangeAspect="1"/>
          </p:cNvPicPr>
          <p:nvPr/>
        </p:nvPicPr>
        <p:blipFill rotWithShape="1">
          <a:blip r:embed="rId2">
            <a:extLst>
              <a:ext uri="{28A0092B-C50C-407E-A947-70E740481C1C}">
                <a14:useLocalDpi xmlns:a14="http://schemas.microsoft.com/office/drawing/2010/main" val="0"/>
              </a:ext>
            </a:extLst>
          </a:blip>
          <a:srcRect r="10569" b="11459"/>
          <a:stretch/>
        </p:blipFill>
        <p:spPr>
          <a:xfrm>
            <a:off x="0" y="939983"/>
            <a:ext cx="5793552" cy="5954888"/>
          </a:xfrm>
          <a:prstGeom prst="rect">
            <a:avLst/>
          </a:prstGeom>
        </p:spPr>
      </p:pic>
      <p:pic>
        <p:nvPicPr>
          <p:cNvPr id="5" name="Picture 4" descr="queen-honey-bee-aw.jpg"/>
          <p:cNvPicPr>
            <a:picLocks noChangeAspect="1"/>
          </p:cNvPicPr>
          <p:nvPr/>
        </p:nvPicPr>
        <p:blipFill rotWithShape="1">
          <a:blip r:embed="rId3">
            <a:alphaModFix/>
            <a:extLst>
              <a:ext uri="{BEBA8EAE-BF5A-486C-A8C5-ECC9F3942E4B}">
                <a14:imgProps xmlns:a14="http://schemas.microsoft.com/office/drawing/2010/main">
                  <a14:imgLayer r:embed="rId4">
                    <a14:imgEffect>
                      <a14:backgroundRemoval t="9252" b="87008" l="854" r="100000">
                        <a14:foregroundMark x1="83780" y1="76378" x2="83780" y2="76378"/>
                        <a14:foregroundMark x1="85854" y1="87008" x2="85854" y2="87008"/>
                        <a14:foregroundMark x1="85854" y1="87008" x2="85854" y2="87008"/>
                      </a14:backgroundRemoval>
                    </a14:imgEffect>
                  </a14:imgLayer>
                </a14:imgProps>
              </a:ext>
              <a:ext uri="{28A0092B-C50C-407E-A947-70E740481C1C}">
                <a14:useLocalDpi xmlns:a14="http://schemas.microsoft.com/office/drawing/2010/main" val="0"/>
              </a:ext>
            </a:extLst>
          </a:blip>
          <a:srcRect b="10581"/>
          <a:stretch/>
        </p:blipFill>
        <p:spPr>
          <a:xfrm>
            <a:off x="80907" y="2116971"/>
            <a:ext cx="5207000" cy="2884477"/>
          </a:xfrm>
          <a:prstGeom prst="rect">
            <a:avLst/>
          </a:prstGeom>
        </p:spPr>
      </p:pic>
      <p:pic>
        <p:nvPicPr>
          <p:cNvPr id="7" name="Bild 3" descr="Caput_femoris_cortex_medull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1194" y="135626"/>
            <a:ext cx="3664774" cy="339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18"/>
          <p:cNvGrpSpPr/>
          <p:nvPr/>
        </p:nvGrpSpPr>
        <p:grpSpPr>
          <a:xfrm>
            <a:off x="8610600" y="2743200"/>
            <a:ext cx="3481387" cy="3886200"/>
            <a:chOff x="8610600" y="2743200"/>
            <a:chExt cx="3481387" cy="3886200"/>
          </a:xfrm>
        </p:grpSpPr>
        <p:pic>
          <p:nvPicPr>
            <p:cNvPr id="15" name="Picture 10" descr="Bone.tif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10600" y="2908300"/>
              <a:ext cx="3481387"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p:cNvPr>
            <p:cNvSpPr/>
            <p:nvPr/>
          </p:nvSpPr>
          <p:spPr bwMode="auto">
            <a:xfrm>
              <a:off x="11925300" y="2743200"/>
              <a:ext cx="166687" cy="4064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8" name="Group 17"/>
          <p:cNvGrpSpPr/>
          <p:nvPr/>
        </p:nvGrpSpPr>
        <p:grpSpPr>
          <a:xfrm>
            <a:off x="9264682" y="4794250"/>
            <a:ext cx="922462" cy="458232"/>
            <a:chOff x="9264682" y="4794250"/>
            <a:chExt cx="922462" cy="458232"/>
          </a:xfrm>
        </p:grpSpPr>
        <p:sp>
          <p:nvSpPr>
            <p:cNvPr id="11" name="Oval 10">
              <a:extLst/>
            </p:cNvPr>
            <p:cNvSpPr/>
            <p:nvPr/>
          </p:nvSpPr>
          <p:spPr bwMode="auto">
            <a:xfrm>
              <a:off x="9398000" y="4794250"/>
              <a:ext cx="130175" cy="144462"/>
            </a:xfrm>
            <a:prstGeom prst="ellipse">
              <a:avLst/>
            </a:prstGeom>
            <a:solidFill>
              <a:srgbClr val="011893"/>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Oval 11">
              <a:extLst/>
            </p:cNvPr>
            <p:cNvSpPr/>
            <p:nvPr/>
          </p:nvSpPr>
          <p:spPr bwMode="auto">
            <a:xfrm>
              <a:off x="9410700" y="4811712"/>
              <a:ext cx="76200" cy="104775"/>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Connector 12">
              <a:extLst/>
            </p:cNvPr>
            <p:cNvCxnSpPr/>
            <p:nvPr/>
          </p:nvCxnSpPr>
          <p:spPr bwMode="auto">
            <a:xfrm>
              <a:off x="9575800" y="4845050"/>
              <a:ext cx="31115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9"/>
            <p:cNvSpPr txBox="1">
              <a:spLocks noChangeArrowheads="1"/>
            </p:cNvSpPr>
            <p:nvPr/>
          </p:nvSpPr>
          <p:spPr bwMode="auto">
            <a:xfrm>
              <a:off x="9264682" y="4883150"/>
              <a:ext cx="922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de-DE" sz="900" dirty="0">
                  <a:solidFill>
                    <a:srgbClr val="000000"/>
                  </a:solidFill>
                  <a:latin typeface="Helvetica" panose="020B0604020202020204" pitchFamily="34" charset="0"/>
                </a:rPr>
                <a:t>Hematopoietic </a:t>
              </a:r>
            </a:p>
            <a:p>
              <a:pPr>
                <a:lnSpc>
                  <a:spcPct val="100000"/>
                </a:lnSpc>
                <a:spcBef>
                  <a:spcPct val="0"/>
                </a:spcBef>
                <a:buFontTx/>
                <a:buNone/>
              </a:pPr>
              <a:r>
                <a:rPr lang="en-US" altLang="de-DE" sz="900" dirty="0">
                  <a:solidFill>
                    <a:srgbClr val="000000"/>
                  </a:solidFill>
                  <a:latin typeface="Helvetica" panose="020B0604020202020204" pitchFamily="34" charset="0"/>
                </a:rPr>
                <a:t>stem cell</a:t>
              </a:r>
            </a:p>
          </p:txBody>
        </p:sp>
      </p:grpSp>
      <p:sp>
        <p:nvSpPr>
          <p:cNvPr id="2" name="Title 1"/>
          <p:cNvSpPr>
            <a:spLocks noGrp="1"/>
          </p:cNvSpPr>
          <p:nvPr>
            <p:ph type="title"/>
          </p:nvPr>
        </p:nvSpPr>
        <p:spPr>
          <a:xfrm>
            <a:off x="36871" y="5596"/>
            <a:ext cx="5297129" cy="832604"/>
          </a:xfrm>
        </p:spPr>
        <p:txBody>
          <a:bodyPr/>
          <a:lstStyle/>
          <a:p>
            <a:r>
              <a:rPr lang="en-US" dirty="0"/>
              <a:t>Our loyal stem cells</a:t>
            </a:r>
          </a:p>
        </p:txBody>
      </p:sp>
      <p:sp>
        <p:nvSpPr>
          <p:cNvPr id="3" name="Content Placeholder 2"/>
          <p:cNvSpPr>
            <a:spLocks noGrp="1"/>
          </p:cNvSpPr>
          <p:nvPr>
            <p:ph idx="1"/>
          </p:nvPr>
        </p:nvSpPr>
        <p:spPr>
          <a:xfrm>
            <a:off x="5901194" y="3559209"/>
            <a:ext cx="2837837" cy="4525963"/>
          </a:xfrm>
        </p:spPr>
        <p:txBody>
          <a:bodyPr/>
          <a:lstStyle/>
          <a:p>
            <a:r>
              <a:rPr lang="en-US" sz="2000" dirty="0"/>
              <a:t>Totipotent</a:t>
            </a:r>
          </a:p>
          <a:p>
            <a:r>
              <a:rPr lang="en-US" sz="2000" dirty="0"/>
              <a:t>Quiescent</a:t>
            </a:r>
          </a:p>
          <a:p>
            <a:pPr lvl="1"/>
            <a:r>
              <a:rPr lang="en-US" sz="1800" dirty="0"/>
              <a:t>Divide 1x/month</a:t>
            </a:r>
          </a:p>
          <a:p>
            <a:pPr lvl="1"/>
            <a:r>
              <a:rPr lang="en-US" sz="1800" dirty="0"/>
              <a:t>Resistant to injury</a:t>
            </a:r>
          </a:p>
          <a:p>
            <a:r>
              <a:rPr lang="en-US" sz="2000" dirty="0"/>
              <a:t>Generate daughter cells that create the entire hematopoietic system</a:t>
            </a:r>
          </a:p>
          <a:p>
            <a:pPr marL="0" indent="0">
              <a:buNone/>
            </a:pPr>
            <a:endParaRPr lang="en-US" sz="2000" dirty="0"/>
          </a:p>
          <a:p>
            <a:pPr lvl="1"/>
            <a:endParaRPr lang="en-US" sz="2000" dirty="0"/>
          </a:p>
          <a:p>
            <a:endParaRPr lang="en-US" sz="2000" dirty="0"/>
          </a:p>
        </p:txBody>
      </p:sp>
      <p:sp>
        <p:nvSpPr>
          <p:cNvPr id="17" name="Rectangle 6"/>
          <p:cNvSpPr>
            <a:spLocks noChangeArrowheads="1"/>
          </p:cNvSpPr>
          <p:nvPr/>
        </p:nvSpPr>
        <p:spPr bwMode="auto">
          <a:xfrm>
            <a:off x="8319321" y="6581001"/>
            <a:ext cx="3886200" cy="276999"/>
          </a:xfrm>
          <a:prstGeom prst="rect">
            <a:avLst/>
          </a:prstGeom>
          <a:noFill/>
          <a:ln w="9525">
            <a:noFill/>
            <a:miter lim="800000"/>
            <a:headEnd/>
            <a:tailEnd/>
          </a:ln>
        </p:spPr>
        <p:txBody>
          <a:bodyPr wrap="square">
            <a:spAutoFit/>
          </a:bodyPr>
          <a:lstStyle/>
          <a:p>
            <a:r>
              <a:rPr lang="en-GB" sz="1200" dirty="0">
                <a:latin typeface="Arial" charset="0"/>
              </a:rPr>
              <a:t>Courtesy of Dr Daniela Krause, University of Frankfurt</a:t>
            </a:r>
            <a:endParaRPr lang="en-US" sz="1200" dirty="0"/>
          </a:p>
        </p:txBody>
      </p:sp>
    </p:spTree>
    <p:extLst>
      <p:ext uri="{BB962C8B-B14F-4D97-AF65-F5344CB8AC3E}">
        <p14:creationId xmlns:p14="http://schemas.microsoft.com/office/powerpoint/2010/main" val="121396741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gtEl>
                                      </p:cBhvr>
                                      <p:by x="25000" y="25000"/>
                                    </p:animScale>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9359"/>
            <a:ext cx="10972800" cy="1143000"/>
          </a:xfrm>
        </p:spPr>
        <p:txBody>
          <a:bodyPr>
            <a:noAutofit/>
          </a:bodyPr>
          <a:lstStyle/>
          <a:p>
            <a:pPr algn="l"/>
            <a:r>
              <a:rPr lang="en-US" sz="4000" dirty="0">
                <a:solidFill>
                  <a:schemeClr val="tx1"/>
                </a:solidFill>
              </a:rPr>
              <a:t>Blast percentage in MDS: a cornerstone of disease prognosis</a:t>
            </a:r>
          </a:p>
        </p:txBody>
      </p:sp>
      <p:sp>
        <p:nvSpPr>
          <p:cNvPr id="3" name="Content Placeholder 2"/>
          <p:cNvSpPr>
            <a:spLocks noGrp="1"/>
          </p:cNvSpPr>
          <p:nvPr>
            <p:ph idx="1"/>
          </p:nvPr>
        </p:nvSpPr>
        <p:spPr>
          <a:xfrm>
            <a:off x="775485" y="1645875"/>
            <a:ext cx="5063123" cy="4781096"/>
          </a:xfrm>
        </p:spPr>
        <p:txBody>
          <a:bodyPr>
            <a:noAutofit/>
          </a:bodyPr>
          <a:lstStyle/>
          <a:p>
            <a:r>
              <a:rPr lang="en-US" sz="3200" dirty="0"/>
              <a:t>Increased blasts in blood or bone marrow are a very strong and independent indicator of aggressive behavior in MDS</a:t>
            </a:r>
          </a:p>
          <a:p>
            <a:r>
              <a:rPr lang="en-US" dirty="0"/>
              <a:t>There is no mutation profile surrogate for increased blast count</a:t>
            </a:r>
            <a:endParaRPr lang="en-US" sz="3200" dirty="0"/>
          </a:p>
        </p:txBody>
      </p:sp>
      <p:sp>
        <p:nvSpPr>
          <p:cNvPr id="4" name="Text Box 5"/>
          <p:cNvSpPr txBox="1">
            <a:spLocks noChangeArrowheads="1"/>
          </p:cNvSpPr>
          <p:nvPr/>
        </p:nvSpPr>
        <p:spPr bwMode="auto">
          <a:xfrm>
            <a:off x="0" y="6581002"/>
            <a:ext cx="12192000" cy="523220"/>
          </a:xfrm>
          <a:prstGeom prst="rect">
            <a:avLst/>
          </a:prstGeom>
          <a:noFill/>
          <a:ln w="9525">
            <a:noFill/>
            <a:miter lim="800000"/>
            <a:headEnd/>
            <a:tailEnd/>
          </a:ln>
        </p:spPr>
        <p:txBody>
          <a:bodyPr wrap="square">
            <a:spAutoFit/>
          </a:bodyPr>
          <a:lstStyle/>
          <a:p>
            <a:r>
              <a:rPr lang="en-US" sz="1400" dirty="0">
                <a:solidFill>
                  <a:prstClr val="black"/>
                </a:solidFill>
                <a:latin typeface="+mn-lt"/>
              </a:rPr>
              <a:t>Malcovati L et al. Blood 2014;124:1513, </a:t>
            </a:r>
            <a:r>
              <a:rPr lang="en-US" sz="1400" dirty="0">
                <a:solidFill>
                  <a:prstClr val="black"/>
                </a:solidFill>
                <a:latin typeface="+mn-lt"/>
                <a:cs typeface="Calibri"/>
              </a:rPr>
              <a:t>Greenberg PL et al. Blood 2012;120:2454</a:t>
            </a:r>
          </a:p>
          <a:p>
            <a:endParaRPr lang="en-US" sz="1400" dirty="0">
              <a:solidFill>
                <a:prstClr val="black"/>
              </a:solidFill>
              <a:latin typeface="+mn-lt"/>
            </a:endParaRPr>
          </a:p>
        </p:txBody>
      </p:sp>
      <p:pic>
        <p:nvPicPr>
          <p:cNvPr id="5" name="Picture 2"/>
          <p:cNvPicPr>
            <a:picLocks noChangeAspect="1" noChangeArrowheads="1"/>
          </p:cNvPicPr>
          <p:nvPr/>
        </p:nvPicPr>
        <p:blipFill>
          <a:blip r:embed="rId2" cstate="print"/>
          <a:srcRect b="15410"/>
          <a:stretch>
            <a:fillRect/>
          </a:stretch>
        </p:blipFill>
        <p:spPr bwMode="auto">
          <a:xfrm>
            <a:off x="6594437" y="1295400"/>
            <a:ext cx="5597563" cy="4781096"/>
          </a:xfrm>
          <a:prstGeom prst="rect">
            <a:avLst/>
          </a:prstGeom>
          <a:noFill/>
          <a:ln w="9525">
            <a:noFill/>
            <a:miter lim="800000"/>
            <a:headEnd/>
            <a:tailEnd/>
          </a:ln>
          <a:effectLst/>
        </p:spPr>
      </p:pic>
      <p:sp>
        <p:nvSpPr>
          <p:cNvPr id="8" name="TextBox 7"/>
          <p:cNvSpPr txBox="1"/>
          <p:nvPr/>
        </p:nvSpPr>
        <p:spPr>
          <a:xfrm>
            <a:off x="8064185" y="6357868"/>
            <a:ext cx="2023887" cy="369332"/>
          </a:xfrm>
          <a:prstGeom prst="rect">
            <a:avLst/>
          </a:prstGeom>
          <a:noFill/>
        </p:spPr>
        <p:txBody>
          <a:bodyPr wrap="none" rtlCol="0">
            <a:spAutoFit/>
          </a:bodyPr>
          <a:lstStyle/>
          <a:p>
            <a:r>
              <a:rPr lang="en-US" dirty="0">
                <a:latin typeface="+mn-lt"/>
              </a:rPr>
              <a:t>7,000 MDS patients</a:t>
            </a:r>
          </a:p>
        </p:txBody>
      </p:sp>
    </p:spTree>
    <p:extLst>
      <p:ext uri="{BB962C8B-B14F-4D97-AF65-F5344CB8AC3E}">
        <p14:creationId xmlns:p14="http://schemas.microsoft.com/office/powerpoint/2010/main" val="2347688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333"/>
          <a:stretch/>
        </p:blipFill>
        <p:spPr>
          <a:xfrm>
            <a:off x="990600" y="0"/>
            <a:ext cx="10245081" cy="6629400"/>
          </a:xfrm>
          <a:prstGeom prst="rect">
            <a:avLst/>
          </a:prstGeom>
        </p:spPr>
      </p:pic>
      <p:sp>
        <p:nvSpPr>
          <p:cNvPr id="5" name="Text Box 5"/>
          <p:cNvSpPr txBox="1">
            <a:spLocks noChangeArrowheads="1"/>
          </p:cNvSpPr>
          <p:nvPr/>
        </p:nvSpPr>
        <p:spPr bwMode="auto">
          <a:xfrm>
            <a:off x="0" y="6581002"/>
            <a:ext cx="12192000" cy="523220"/>
          </a:xfrm>
          <a:prstGeom prst="rect">
            <a:avLst/>
          </a:prstGeom>
          <a:noFill/>
          <a:ln w="9525">
            <a:noFill/>
            <a:miter lim="800000"/>
            <a:headEnd/>
            <a:tailEnd/>
          </a:ln>
        </p:spPr>
        <p:txBody>
          <a:bodyPr wrap="square">
            <a:spAutoFit/>
          </a:bodyPr>
          <a:lstStyle/>
          <a:p>
            <a:r>
              <a:rPr lang="en-US" sz="1400" dirty="0">
                <a:solidFill>
                  <a:prstClr val="black"/>
                </a:solidFill>
                <a:latin typeface="+mn-lt"/>
              </a:rPr>
              <a:t>Malcovati L et al. Blood 2014;124:1513</a:t>
            </a:r>
            <a:endParaRPr lang="en-US" sz="1400" dirty="0">
              <a:solidFill>
                <a:prstClr val="black"/>
              </a:solidFill>
              <a:latin typeface="+mn-lt"/>
              <a:cs typeface="Calibri"/>
            </a:endParaRPr>
          </a:p>
          <a:p>
            <a:endParaRPr lang="en-US" sz="1400" dirty="0">
              <a:solidFill>
                <a:prstClr val="black"/>
              </a:solidFill>
              <a:latin typeface="+mn-lt"/>
            </a:endParaRPr>
          </a:p>
        </p:txBody>
      </p:sp>
      <p:grpSp>
        <p:nvGrpSpPr>
          <p:cNvPr id="8" name="Group 7"/>
          <p:cNvGrpSpPr/>
          <p:nvPr/>
        </p:nvGrpSpPr>
        <p:grpSpPr>
          <a:xfrm>
            <a:off x="8305800" y="685800"/>
            <a:ext cx="3733666" cy="4657130"/>
            <a:chOff x="8305800" y="685800"/>
            <a:chExt cx="3733666" cy="4657130"/>
          </a:xfrm>
        </p:grpSpPr>
        <p:sp>
          <p:nvSpPr>
            <p:cNvPr id="6" name="Oval 5"/>
            <p:cNvSpPr/>
            <p:nvPr/>
          </p:nvSpPr>
          <p:spPr>
            <a:xfrm>
              <a:off x="8305800" y="685800"/>
              <a:ext cx="2929881" cy="3733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9144000" y="4419600"/>
              <a:ext cx="2895466" cy="923330"/>
            </a:xfrm>
            <a:prstGeom prst="rect">
              <a:avLst/>
            </a:prstGeom>
            <a:noFill/>
          </p:spPr>
          <p:txBody>
            <a:bodyPr wrap="square" rtlCol="0">
              <a:spAutoFit/>
            </a:bodyPr>
            <a:lstStyle/>
            <a:p>
              <a:r>
                <a:rPr lang="en-US" i="1" dirty="0">
                  <a:latin typeface="+mn-lt"/>
                </a:rPr>
                <a:t>Blasts predict aggressive course independent of mutations</a:t>
              </a:r>
            </a:p>
          </p:txBody>
        </p:sp>
      </p:grpSp>
    </p:spTree>
    <p:extLst>
      <p:ext uri="{BB962C8B-B14F-4D97-AF65-F5344CB8AC3E}">
        <p14:creationId xmlns:p14="http://schemas.microsoft.com/office/powerpoint/2010/main" val="213781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10972800" cy="1143000"/>
          </a:xfrm>
        </p:spPr>
        <p:txBody>
          <a:bodyPr/>
          <a:lstStyle/>
          <a:p>
            <a:pPr algn="l"/>
            <a:r>
              <a:rPr lang="en-US" dirty="0"/>
              <a:t>What are the interactions of dysplastic morphology and mutations? </a:t>
            </a:r>
          </a:p>
        </p:txBody>
      </p:sp>
      <p:sp>
        <p:nvSpPr>
          <p:cNvPr id="3" name="Content Placeholder 2"/>
          <p:cNvSpPr>
            <a:spLocks noGrp="1"/>
          </p:cNvSpPr>
          <p:nvPr>
            <p:ph idx="1"/>
          </p:nvPr>
        </p:nvSpPr>
        <p:spPr>
          <a:xfrm>
            <a:off x="167640" y="1552108"/>
            <a:ext cx="7399573" cy="4525963"/>
          </a:xfrm>
        </p:spPr>
        <p:txBody>
          <a:bodyPr/>
          <a:lstStyle/>
          <a:p>
            <a:r>
              <a:rPr lang="en-US" dirty="0"/>
              <a:t>Multilineage (versus </a:t>
            </a:r>
            <a:r>
              <a:rPr lang="en-US" dirty="0" err="1"/>
              <a:t>unilineage</a:t>
            </a:r>
            <a:r>
              <a:rPr lang="en-US" dirty="0"/>
              <a:t>) dysplasia has significant negative prognostic impact in MDS</a:t>
            </a:r>
          </a:p>
          <a:p>
            <a:r>
              <a:rPr lang="en-US" i="1" dirty="0"/>
              <a:t>SF3B1</a:t>
            </a:r>
            <a:r>
              <a:rPr lang="en-US" dirty="0"/>
              <a:t> mutation has significant positive prognostic impact in MDS</a:t>
            </a:r>
          </a:p>
          <a:p>
            <a:pPr lvl="1"/>
            <a:r>
              <a:rPr lang="en-US" dirty="0"/>
              <a:t>Correlates strongly with ring sideroblast morphology</a:t>
            </a:r>
          </a:p>
          <a:p>
            <a:pPr marL="457200" lvl="1" indent="0">
              <a:buNone/>
            </a:pPr>
            <a:endParaRPr lang="en-US" dirty="0"/>
          </a:p>
        </p:txBody>
      </p:sp>
      <p:pic>
        <p:nvPicPr>
          <p:cNvPr id="4" name="Picture 3"/>
          <p:cNvPicPr>
            <a:picLocks noChangeAspect="1"/>
          </p:cNvPicPr>
          <p:nvPr/>
        </p:nvPicPr>
        <p:blipFill>
          <a:blip r:embed="rId2"/>
          <a:stretch>
            <a:fillRect/>
          </a:stretch>
        </p:blipFill>
        <p:spPr>
          <a:xfrm>
            <a:off x="7567213" y="664583"/>
            <a:ext cx="4495799" cy="3273617"/>
          </a:xfrm>
          <a:prstGeom prst="rect">
            <a:avLst/>
          </a:prstGeom>
        </p:spPr>
      </p:pic>
      <p:sp>
        <p:nvSpPr>
          <p:cNvPr id="5" name="Text Box 5"/>
          <p:cNvSpPr txBox="1">
            <a:spLocks noChangeArrowheads="1"/>
          </p:cNvSpPr>
          <p:nvPr/>
        </p:nvSpPr>
        <p:spPr bwMode="auto">
          <a:xfrm>
            <a:off x="0" y="6334780"/>
            <a:ext cx="8153400" cy="523220"/>
          </a:xfrm>
          <a:prstGeom prst="rect">
            <a:avLst/>
          </a:prstGeom>
          <a:noFill/>
          <a:ln w="9525">
            <a:noFill/>
            <a:miter lim="800000"/>
            <a:headEnd/>
            <a:tailEnd/>
          </a:ln>
        </p:spPr>
        <p:txBody>
          <a:bodyPr wrap="square">
            <a:spAutoFit/>
          </a:bodyPr>
          <a:lstStyle/>
          <a:p>
            <a:r>
              <a:rPr lang="en-US" sz="1400" dirty="0" err="1">
                <a:solidFill>
                  <a:prstClr val="black"/>
                </a:solidFill>
                <a:latin typeface="+mn-lt"/>
              </a:rPr>
              <a:t>Verburgh</a:t>
            </a:r>
            <a:r>
              <a:rPr lang="en-US" sz="1400" dirty="0">
                <a:solidFill>
                  <a:prstClr val="black"/>
                </a:solidFill>
                <a:latin typeface="+mn-lt"/>
              </a:rPr>
              <a:t> E et al. Leukemia 2007; 21:668, </a:t>
            </a:r>
            <a:r>
              <a:rPr lang="en-US" sz="1400" dirty="0" err="1">
                <a:solidFill>
                  <a:prstClr val="black"/>
                </a:solidFill>
                <a:latin typeface="+mn-lt"/>
              </a:rPr>
              <a:t>Papaemmanuil</a:t>
            </a:r>
            <a:r>
              <a:rPr lang="en-US" sz="1400" dirty="0">
                <a:solidFill>
                  <a:prstClr val="black"/>
                </a:solidFill>
                <a:latin typeface="+mn-lt"/>
              </a:rPr>
              <a:t> E et al. NEJM 2011;365:1384, </a:t>
            </a:r>
            <a:r>
              <a:rPr lang="en-US" sz="1400" dirty="0" err="1">
                <a:solidFill>
                  <a:prstClr val="black"/>
                </a:solidFill>
                <a:latin typeface="+mn-lt"/>
              </a:rPr>
              <a:t>Patniak</a:t>
            </a:r>
            <a:r>
              <a:rPr lang="en-US" sz="1400" dirty="0">
                <a:solidFill>
                  <a:prstClr val="black"/>
                </a:solidFill>
                <a:latin typeface="+mn-lt"/>
              </a:rPr>
              <a:t> et al. MM Blood 2012;119:5674</a:t>
            </a:r>
          </a:p>
        </p:txBody>
      </p:sp>
      <p:pic>
        <p:nvPicPr>
          <p:cNvPr id="6" name="Content Placeholder 4"/>
          <p:cNvPicPr>
            <a:picLocks noChangeAspect="1"/>
          </p:cNvPicPr>
          <p:nvPr/>
        </p:nvPicPr>
        <p:blipFill rotWithShape="1">
          <a:blip r:embed="rId3" cstate="print"/>
          <a:srcRect l="4288" r="5867"/>
          <a:stretch/>
        </p:blipFill>
        <p:spPr bwMode="auto">
          <a:xfrm>
            <a:off x="8023637" y="4290410"/>
            <a:ext cx="3933026" cy="2542042"/>
          </a:xfrm>
          <a:prstGeom prst="rect">
            <a:avLst/>
          </a:prstGeom>
          <a:noFill/>
          <a:ln w="9525">
            <a:noFill/>
            <a:miter lim="800000"/>
            <a:headEnd/>
            <a:tailEnd/>
          </a:ln>
        </p:spPr>
      </p:pic>
      <p:pic>
        <p:nvPicPr>
          <p:cNvPr id="7" name="Picture 2" descr="C:\Users\rh27\Desktop\Untitled-5.jpg"/>
          <p:cNvPicPr>
            <a:picLocks noChangeAspect="1" noChangeArrowheads="1"/>
          </p:cNvPicPr>
          <p:nvPr/>
        </p:nvPicPr>
        <p:blipFill rotWithShape="1">
          <a:blip r:embed="rId4" cstate="print"/>
          <a:srcRect l="35759" t="6577" r="-660" b="5733"/>
          <a:stretch/>
        </p:blipFill>
        <p:spPr bwMode="auto">
          <a:xfrm rot="5400000">
            <a:off x="10158408" y="3956325"/>
            <a:ext cx="1455573" cy="1503189"/>
          </a:xfrm>
          <a:prstGeom prst="rect">
            <a:avLst/>
          </a:prstGeom>
          <a:noFill/>
          <a:ln w="28575" cmpd="sng">
            <a:noFill/>
          </a:ln>
        </p:spPr>
      </p:pic>
    </p:spTree>
    <p:extLst>
      <p:ext uri="{BB962C8B-B14F-4D97-AF65-F5344CB8AC3E}">
        <p14:creationId xmlns:p14="http://schemas.microsoft.com/office/powerpoint/2010/main" val="290952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5476"/>
            <a:ext cx="11582400" cy="1143000"/>
          </a:xfrm>
        </p:spPr>
        <p:txBody>
          <a:bodyPr>
            <a:noAutofit/>
          </a:bodyPr>
          <a:lstStyle/>
          <a:p>
            <a:pPr algn="l"/>
            <a:r>
              <a:rPr lang="en-US" sz="4000" i="1" dirty="0">
                <a:solidFill>
                  <a:schemeClr val="tx1"/>
                </a:solidFill>
              </a:rPr>
              <a:t>SF3B1</a:t>
            </a:r>
            <a:r>
              <a:rPr lang="en-US" sz="4000" dirty="0">
                <a:solidFill>
                  <a:schemeClr val="tx1"/>
                </a:solidFill>
              </a:rPr>
              <a:t> mutation is associated with highly differential gene expression in MDS</a:t>
            </a:r>
          </a:p>
        </p:txBody>
      </p:sp>
      <p:pic>
        <p:nvPicPr>
          <p:cNvPr id="1026" name="Picture 2"/>
          <p:cNvPicPr>
            <a:picLocks noChangeAspect="1" noChangeArrowheads="1"/>
          </p:cNvPicPr>
          <p:nvPr/>
        </p:nvPicPr>
        <p:blipFill>
          <a:blip r:embed="rId3" cstate="print"/>
          <a:srcRect/>
          <a:stretch>
            <a:fillRect/>
          </a:stretch>
        </p:blipFill>
        <p:spPr bwMode="auto">
          <a:xfrm>
            <a:off x="2050868" y="1295400"/>
            <a:ext cx="7457935" cy="5235886"/>
          </a:xfrm>
          <a:prstGeom prst="rect">
            <a:avLst/>
          </a:prstGeom>
          <a:noFill/>
          <a:ln w="9525">
            <a:noFill/>
            <a:miter lim="800000"/>
            <a:headEnd/>
            <a:tailEnd/>
          </a:ln>
        </p:spPr>
      </p:pic>
      <p:sp>
        <p:nvSpPr>
          <p:cNvPr id="5" name="Text Box 5"/>
          <p:cNvSpPr txBox="1">
            <a:spLocks noChangeArrowheads="1"/>
          </p:cNvSpPr>
          <p:nvPr/>
        </p:nvSpPr>
        <p:spPr bwMode="auto">
          <a:xfrm>
            <a:off x="0" y="6531286"/>
            <a:ext cx="12192000" cy="523220"/>
          </a:xfrm>
          <a:prstGeom prst="rect">
            <a:avLst/>
          </a:prstGeom>
          <a:noFill/>
          <a:ln w="9525">
            <a:noFill/>
            <a:miter lim="800000"/>
            <a:headEnd/>
            <a:tailEnd/>
          </a:ln>
        </p:spPr>
        <p:txBody>
          <a:bodyPr wrap="square">
            <a:spAutoFit/>
          </a:bodyPr>
          <a:lstStyle/>
          <a:p>
            <a:r>
              <a:rPr lang="en-US" sz="1400" dirty="0" err="1">
                <a:solidFill>
                  <a:prstClr val="black"/>
                </a:solidFill>
              </a:rPr>
              <a:t>Gerstung</a:t>
            </a:r>
            <a:r>
              <a:rPr lang="en-US" sz="1400" dirty="0">
                <a:solidFill>
                  <a:prstClr val="black"/>
                </a:solidFill>
              </a:rPr>
              <a:t> M et al. Nature </a:t>
            </a:r>
            <a:r>
              <a:rPr lang="en-US" sz="1400" dirty="0" err="1">
                <a:solidFill>
                  <a:prstClr val="black"/>
                </a:solidFill>
              </a:rPr>
              <a:t>Comm</a:t>
            </a:r>
            <a:r>
              <a:rPr lang="en-US" sz="1400" dirty="0">
                <a:solidFill>
                  <a:prstClr val="black"/>
                </a:solidFill>
              </a:rPr>
              <a:t> 2015;6:5901, </a:t>
            </a:r>
            <a:r>
              <a:rPr lang="en-US" sz="1400" dirty="0" err="1">
                <a:solidFill>
                  <a:prstClr val="black"/>
                </a:solidFill>
              </a:rPr>
              <a:t>Papaemmanuil</a:t>
            </a:r>
            <a:r>
              <a:rPr lang="en-US" sz="1400" dirty="0">
                <a:solidFill>
                  <a:prstClr val="black"/>
                </a:solidFill>
              </a:rPr>
              <a:t> E et al. NEJM 2011;365:138, </a:t>
            </a:r>
            <a:r>
              <a:rPr lang="en-US" sz="1400" dirty="0" err="1">
                <a:solidFill>
                  <a:prstClr val="black"/>
                </a:solidFill>
              </a:rPr>
              <a:t>Nikpour</a:t>
            </a:r>
            <a:r>
              <a:rPr lang="en-US" sz="1400" dirty="0">
                <a:solidFill>
                  <a:prstClr val="black"/>
                </a:solidFill>
              </a:rPr>
              <a:t> M et al. Leukemia 2013; 27:889</a:t>
            </a:r>
          </a:p>
          <a:p>
            <a:endParaRPr lang="en-US" sz="1400" dirty="0">
              <a:solidFill>
                <a:prstClr val="black"/>
              </a:solidFill>
            </a:endParaRPr>
          </a:p>
        </p:txBody>
      </p:sp>
      <p:sp>
        <p:nvSpPr>
          <p:cNvPr id="3" name="Down Arrow 2"/>
          <p:cNvSpPr/>
          <p:nvPr/>
        </p:nvSpPr>
        <p:spPr bwMode="auto">
          <a:xfrm>
            <a:off x="3534229" y="2612571"/>
            <a:ext cx="732971" cy="391886"/>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prstClr val="black"/>
              </a:solidFill>
              <a:ea typeface="ＭＳ Ｐゴシック" charset="0"/>
            </a:endParaRPr>
          </a:p>
        </p:txBody>
      </p:sp>
      <p:sp>
        <p:nvSpPr>
          <p:cNvPr id="4" name="TextBox 3"/>
          <p:cNvSpPr txBox="1"/>
          <p:nvPr/>
        </p:nvSpPr>
        <p:spPr>
          <a:xfrm>
            <a:off x="4267200" y="3200400"/>
            <a:ext cx="2641600" cy="830997"/>
          </a:xfrm>
          <a:prstGeom prst="rect">
            <a:avLst/>
          </a:prstGeom>
          <a:noFill/>
        </p:spPr>
        <p:txBody>
          <a:bodyPr wrap="square" rtlCol="0">
            <a:spAutoFit/>
          </a:bodyPr>
          <a:lstStyle/>
          <a:p>
            <a:r>
              <a:rPr lang="en-US" sz="1600" dirty="0">
                <a:solidFill>
                  <a:srgbClr val="000000"/>
                </a:solidFill>
              </a:rPr>
              <a:t>Includes down-regulation of </a:t>
            </a:r>
            <a:r>
              <a:rPr lang="en-US" sz="1600" i="1" dirty="0">
                <a:solidFill>
                  <a:srgbClr val="000000"/>
                </a:solidFill>
              </a:rPr>
              <a:t>ABCB7</a:t>
            </a:r>
            <a:r>
              <a:rPr lang="en-US" sz="1600" dirty="0">
                <a:solidFill>
                  <a:srgbClr val="000000"/>
                </a:solidFill>
              </a:rPr>
              <a:t> gene expression due to altered exon usage</a:t>
            </a:r>
          </a:p>
        </p:txBody>
      </p:sp>
    </p:spTree>
    <p:extLst>
      <p:ext uri="{BB962C8B-B14F-4D97-AF65-F5344CB8AC3E}">
        <p14:creationId xmlns:p14="http://schemas.microsoft.com/office/powerpoint/2010/main" val="20799521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11125200" cy="1143000"/>
          </a:xfrm>
        </p:spPr>
        <p:txBody>
          <a:bodyPr>
            <a:normAutofit fontScale="90000"/>
          </a:bodyPr>
          <a:lstStyle/>
          <a:p>
            <a:pPr algn="l"/>
            <a:r>
              <a:rPr lang="en-US" dirty="0">
                <a:solidFill>
                  <a:schemeClr val="tx1"/>
                </a:solidFill>
              </a:rPr>
              <a:t>New handling of MDS with ring </a:t>
            </a:r>
            <a:r>
              <a:rPr lang="en-US" dirty="0" err="1">
                <a:solidFill>
                  <a:schemeClr val="tx1"/>
                </a:solidFill>
              </a:rPr>
              <a:t>sideroblasts</a:t>
            </a:r>
            <a:r>
              <a:rPr lang="en-US" dirty="0">
                <a:solidFill>
                  <a:schemeClr val="tx1"/>
                </a:solidFill>
              </a:rPr>
              <a:t> in WHO 2016</a:t>
            </a:r>
          </a:p>
        </p:txBody>
      </p:sp>
      <p:sp>
        <p:nvSpPr>
          <p:cNvPr id="3" name="Content Placeholder 2"/>
          <p:cNvSpPr>
            <a:spLocks noGrp="1"/>
          </p:cNvSpPr>
          <p:nvPr>
            <p:ph idx="1"/>
          </p:nvPr>
        </p:nvSpPr>
        <p:spPr>
          <a:xfrm>
            <a:off x="304800" y="1676400"/>
            <a:ext cx="11684000" cy="5029200"/>
          </a:xfrm>
        </p:spPr>
        <p:txBody>
          <a:bodyPr>
            <a:normAutofit/>
          </a:bodyPr>
          <a:lstStyle/>
          <a:p>
            <a:pPr>
              <a:lnSpc>
                <a:spcPct val="100000"/>
              </a:lnSpc>
            </a:pPr>
            <a:r>
              <a:rPr lang="en-US" sz="3200" dirty="0"/>
              <a:t>MDS with ring sideroblasts (MDS-RS) is broadened to include:</a:t>
            </a:r>
          </a:p>
          <a:p>
            <a:pPr lvl="1">
              <a:lnSpc>
                <a:spcPct val="100000"/>
              </a:lnSpc>
            </a:pPr>
            <a:r>
              <a:rPr lang="en-US" sz="2800" dirty="0"/>
              <a:t>“Traditional” RARS (single </a:t>
            </a:r>
            <a:r>
              <a:rPr lang="en-US" sz="2800" dirty="0" err="1"/>
              <a:t>erythroid</a:t>
            </a:r>
            <a:r>
              <a:rPr lang="en-US" sz="2800" dirty="0"/>
              <a:t> lineage dysplasia)</a:t>
            </a:r>
          </a:p>
          <a:p>
            <a:pPr lvl="1">
              <a:lnSpc>
                <a:spcPct val="100000"/>
              </a:lnSpc>
            </a:pPr>
            <a:r>
              <a:rPr lang="en-US" sz="2800" dirty="0"/>
              <a:t>Cases with </a:t>
            </a:r>
            <a:r>
              <a:rPr lang="en-US" sz="2800" dirty="0" err="1"/>
              <a:t>multilineage</a:t>
            </a:r>
            <a:r>
              <a:rPr lang="en-US" sz="2800" dirty="0"/>
              <a:t> dysplasia </a:t>
            </a:r>
          </a:p>
          <a:p>
            <a:pPr lvl="1">
              <a:lnSpc>
                <a:spcPct val="100000"/>
              </a:lnSpc>
            </a:pPr>
            <a:r>
              <a:rPr lang="en-US" sz="2800" dirty="0"/>
              <a:t>Cases with </a:t>
            </a:r>
            <a:r>
              <a:rPr lang="en-US" sz="2800" i="1" dirty="0"/>
              <a:t>SF3B1</a:t>
            </a:r>
            <a:r>
              <a:rPr lang="en-US" sz="2800" dirty="0"/>
              <a:t> mutation and ≥5% RS</a:t>
            </a:r>
          </a:p>
          <a:p>
            <a:pPr>
              <a:lnSpc>
                <a:spcPct val="100000"/>
              </a:lnSpc>
            </a:pPr>
            <a:r>
              <a:rPr lang="en-US" sz="3200" dirty="0"/>
              <a:t>MDS-RS is subdivided into cases with single or multilineage dysplasia</a:t>
            </a:r>
          </a:p>
          <a:p>
            <a:pPr lvl="1">
              <a:lnSpc>
                <a:spcPct val="100000"/>
              </a:lnSpc>
            </a:pPr>
            <a:r>
              <a:rPr lang="en-US" sz="2800" dirty="0"/>
              <a:t>Multilineage dysplasia appears to confer adverse prognosis to MDS cases with ring sideroblasts and/or </a:t>
            </a:r>
            <a:r>
              <a:rPr lang="en-US" sz="2800" i="1" dirty="0"/>
              <a:t>SF3B1</a:t>
            </a:r>
            <a:r>
              <a:rPr lang="en-US" sz="2800" dirty="0"/>
              <a:t> mutation</a:t>
            </a:r>
          </a:p>
        </p:txBody>
      </p:sp>
    </p:spTree>
    <p:extLst>
      <p:ext uri="{BB962C8B-B14F-4D97-AF65-F5344CB8AC3E}">
        <p14:creationId xmlns:p14="http://schemas.microsoft.com/office/powerpoint/2010/main" val="36780126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a:t>Challenges in MDS diagnosis</a:t>
            </a:r>
          </a:p>
        </p:txBody>
      </p:sp>
      <p:sp>
        <p:nvSpPr>
          <p:cNvPr id="4" name="Oval 3"/>
          <p:cNvSpPr/>
          <p:nvPr/>
        </p:nvSpPr>
        <p:spPr bwMode="auto">
          <a:xfrm>
            <a:off x="3352800" y="1905000"/>
            <a:ext cx="5486400" cy="2286000"/>
          </a:xfrm>
          <a:prstGeom prst="ellipse">
            <a:avLst/>
          </a:prstGeom>
          <a:gradFill flip="none" rotWithShape="1">
            <a:gsLst>
              <a:gs pos="0">
                <a:srgbClr val="FF0000">
                  <a:shade val="30000"/>
                  <a:satMod val="115000"/>
                  <a:alpha val="21000"/>
                </a:srgbClr>
              </a:gs>
              <a:gs pos="50000">
                <a:srgbClr val="FF0000">
                  <a:shade val="67500"/>
                  <a:satMod val="115000"/>
                </a:srgbClr>
              </a:gs>
              <a:gs pos="100000">
                <a:srgbClr val="FF0000">
                  <a:shade val="100000"/>
                  <a:satMod val="115000"/>
                </a:srgbClr>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6600" dirty="0">
                <a:latin typeface="+mn-lt"/>
                <a:ea typeface="ＭＳ Ｐゴシック" charset="0"/>
              </a:rPr>
              <a:t>MDS</a:t>
            </a:r>
          </a:p>
        </p:txBody>
      </p:sp>
      <p:sp>
        <p:nvSpPr>
          <p:cNvPr id="5" name="Oval 4"/>
          <p:cNvSpPr/>
          <p:nvPr/>
        </p:nvSpPr>
        <p:spPr bwMode="auto">
          <a:xfrm>
            <a:off x="1752600" y="1828800"/>
            <a:ext cx="2971800" cy="2819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en-US" dirty="0">
                <a:latin typeface="+mn-lt"/>
                <a:ea typeface="ＭＳ Ｐゴシック" charset="0"/>
              </a:rPr>
              <a:t>Non-neoplastic causes of cytopenia</a:t>
            </a:r>
            <a:endParaRPr lang="en-US" dirty="0">
              <a:latin typeface="+mn-lt"/>
            </a:endParaRPr>
          </a:p>
          <a:p>
            <a:pPr eaLnBrk="0" hangingPunct="0"/>
            <a:r>
              <a:rPr lang="en-US" dirty="0">
                <a:latin typeface="+mn-lt"/>
                <a:ea typeface="ＭＳ Ｐゴシック" charset="0"/>
              </a:rPr>
              <a:t>--Other neoplasms</a:t>
            </a:r>
          </a:p>
          <a:p>
            <a:pPr eaLnBrk="0" hangingPunct="0"/>
            <a:r>
              <a:rPr lang="en-US" dirty="0">
                <a:latin typeface="+mn-lt"/>
              </a:rPr>
              <a:t>--Inherited</a:t>
            </a:r>
          </a:p>
          <a:p>
            <a:pPr eaLnBrk="0" hangingPunct="0"/>
            <a:r>
              <a:rPr lang="en-US" dirty="0">
                <a:latin typeface="+mn-lt"/>
                <a:ea typeface="ＭＳ Ｐゴシック" charset="0"/>
              </a:rPr>
              <a:t>--Extrinsic factors</a:t>
            </a:r>
          </a:p>
        </p:txBody>
      </p:sp>
      <p:sp>
        <p:nvSpPr>
          <p:cNvPr id="6" name="Oval 5"/>
          <p:cNvSpPr/>
          <p:nvPr/>
        </p:nvSpPr>
        <p:spPr bwMode="auto">
          <a:xfrm>
            <a:off x="7391400" y="1752600"/>
            <a:ext cx="2971800" cy="2819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algn="ctr" eaLnBrk="0" hangingPunct="0"/>
            <a:r>
              <a:rPr lang="en-US" sz="7200" dirty="0">
                <a:latin typeface="+mn-lt"/>
                <a:ea typeface="ＭＳ Ｐゴシック" charset="0"/>
              </a:rPr>
              <a:t>AML</a:t>
            </a:r>
          </a:p>
        </p:txBody>
      </p:sp>
      <p:sp>
        <p:nvSpPr>
          <p:cNvPr id="7" name="TextBox 6"/>
          <p:cNvSpPr txBox="1"/>
          <p:nvPr/>
        </p:nvSpPr>
        <p:spPr>
          <a:xfrm>
            <a:off x="3962400" y="1371600"/>
            <a:ext cx="1171283" cy="369332"/>
          </a:xfrm>
          <a:prstGeom prst="rect">
            <a:avLst/>
          </a:prstGeom>
          <a:noFill/>
        </p:spPr>
        <p:txBody>
          <a:bodyPr wrap="none" rtlCol="0">
            <a:spAutoFit/>
          </a:bodyPr>
          <a:lstStyle/>
          <a:p>
            <a:r>
              <a:rPr lang="en-US" dirty="0">
                <a:latin typeface="+mn-lt"/>
              </a:rPr>
              <a:t>Low-grade</a:t>
            </a:r>
          </a:p>
        </p:txBody>
      </p:sp>
      <p:sp>
        <p:nvSpPr>
          <p:cNvPr id="8" name="TextBox 7"/>
          <p:cNvSpPr txBox="1"/>
          <p:nvPr/>
        </p:nvSpPr>
        <p:spPr>
          <a:xfrm>
            <a:off x="6827396" y="1383268"/>
            <a:ext cx="1215461" cy="369332"/>
          </a:xfrm>
          <a:prstGeom prst="rect">
            <a:avLst/>
          </a:prstGeom>
          <a:noFill/>
        </p:spPr>
        <p:txBody>
          <a:bodyPr wrap="none" rtlCol="0">
            <a:spAutoFit/>
          </a:bodyPr>
          <a:lstStyle/>
          <a:p>
            <a:r>
              <a:rPr lang="en-US" dirty="0">
                <a:latin typeface="+mn-lt"/>
              </a:rPr>
              <a:t>High-grade</a:t>
            </a:r>
          </a:p>
        </p:txBody>
      </p:sp>
      <p:sp>
        <p:nvSpPr>
          <p:cNvPr id="9" name="TextBox 8"/>
          <p:cNvSpPr txBox="1"/>
          <p:nvPr/>
        </p:nvSpPr>
        <p:spPr>
          <a:xfrm>
            <a:off x="7543800" y="4554760"/>
            <a:ext cx="2819400" cy="2092881"/>
          </a:xfrm>
          <a:prstGeom prst="rect">
            <a:avLst/>
          </a:prstGeom>
          <a:noFill/>
        </p:spPr>
        <p:txBody>
          <a:bodyPr wrap="square" rtlCol="0">
            <a:spAutoFit/>
          </a:bodyPr>
          <a:lstStyle/>
          <a:p>
            <a:pPr marL="285750" indent="-285750">
              <a:lnSpc>
                <a:spcPct val="90000"/>
              </a:lnSpc>
              <a:spcAft>
                <a:spcPts val="600"/>
              </a:spcAft>
              <a:buFont typeface="Wingdings" charset="2"/>
              <a:buChar char="§"/>
            </a:pPr>
            <a:r>
              <a:rPr lang="en-US" sz="2400" b="1" i="1" dirty="0">
                <a:latin typeface="+mn-lt"/>
              </a:rPr>
              <a:t>Should the patient receive induction or other intensive chemotherapy with a goal of remission?</a:t>
            </a:r>
          </a:p>
        </p:txBody>
      </p:sp>
      <p:sp>
        <p:nvSpPr>
          <p:cNvPr id="12" name="Rectangle 11"/>
          <p:cNvSpPr/>
          <p:nvPr/>
        </p:nvSpPr>
        <p:spPr>
          <a:xfrm rot="5400000">
            <a:off x="6353232" y="2965966"/>
            <a:ext cx="2514600" cy="24026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≥20% blasts</a:t>
            </a:r>
          </a:p>
        </p:txBody>
      </p:sp>
    </p:spTree>
    <p:extLst>
      <p:ext uri="{BB962C8B-B14F-4D97-AF65-F5344CB8AC3E}">
        <p14:creationId xmlns:p14="http://schemas.microsoft.com/office/powerpoint/2010/main" val="118947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a:xfrm>
            <a:off x="76200" y="128255"/>
            <a:ext cx="10924902" cy="990600"/>
          </a:xfrm>
        </p:spPr>
        <p:txBody>
          <a:bodyPr>
            <a:noAutofit/>
          </a:bodyPr>
          <a:lstStyle/>
          <a:p>
            <a:pPr algn="l" eaLnBrk="1" hangingPunct="1"/>
            <a:r>
              <a:rPr lang="en-US" sz="3600" dirty="0">
                <a:solidFill>
                  <a:schemeClr val="tx1"/>
                </a:solidFill>
              </a:rPr>
              <a:t>Controversies in blast counting: myeloid neoplasms with erythroid predominance (≥50% erythroids)</a:t>
            </a:r>
          </a:p>
        </p:txBody>
      </p:sp>
      <p:sp>
        <p:nvSpPr>
          <p:cNvPr id="30722" name="Rectangle 4" descr="Figure 1C"/>
          <p:cNvSpPr>
            <a:spLocks noChangeArrowheads="1"/>
          </p:cNvSpPr>
          <p:nvPr/>
        </p:nvSpPr>
        <p:spPr bwMode="auto">
          <a:xfrm>
            <a:off x="1117600" y="4114800"/>
            <a:ext cx="3772821" cy="2590800"/>
          </a:xfrm>
          <a:prstGeom prst="rect">
            <a:avLst/>
          </a:prstGeom>
          <a:blipFill dpi="0" rotWithShape="1">
            <a:blip r:embed="rId2" cstate="print"/>
            <a:srcRect/>
            <a:stretch>
              <a:fillRect/>
            </a:stretch>
          </a:blipFill>
          <a:ln w="38100">
            <a:solidFill>
              <a:schemeClr val="tx1"/>
            </a:solidFill>
            <a:miter lim="800000"/>
            <a:headEnd/>
            <a:tailEnd/>
          </a:ln>
        </p:spPr>
        <p:txBody>
          <a:bodyPr wrap="none" anchor="ctr"/>
          <a:lstStyle/>
          <a:p>
            <a:endParaRPr lang="en-US">
              <a:solidFill>
                <a:prstClr val="black"/>
              </a:solidFill>
            </a:endParaRPr>
          </a:p>
        </p:txBody>
      </p:sp>
      <p:sp>
        <p:nvSpPr>
          <p:cNvPr id="32773" name="Rectangle 5"/>
          <p:cNvSpPr>
            <a:spLocks noChangeArrowheads="1"/>
          </p:cNvSpPr>
          <p:nvPr/>
        </p:nvSpPr>
        <p:spPr bwMode="auto">
          <a:xfrm>
            <a:off x="1117600" y="4114800"/>
            <a:ext cx="550203" cy="2590800"/>
          </a:xfrm>
          <a:prstGeom prst="rect">
            <a:avLst/>
          </a:prstGeom>
          <a:solidFill>
            <a:schemeClr val="bg1"/>
          </a:solidFill>
          <a:ln w="38100">
            <a:solidFill>
              <a:schemeClr val="tx1"/>
            </a:solidFill>
            <a:miter lim="800000"/>
            <a:headEnd/>
            <a:tailEnd/>
          </a:ln>
        </p:spPr>
        <p:txBody>
          <a:bodyPr wrap="none" anchor="ctr"/>
          <a:lstStyle/>
          <a:p>
            <a:pPr algn="ctr"/>
            <a:endParaRPr lang="en-US" sz="1400">
              <a:solidFill>
                <a:prstClr val="black"/>
              </a:solidFill>
            </a:endParaRPr>
          </a:p>
        </p:txBody>
      </p:sp>
      <p:sp>
        <p:nvSpPr>
          <p:cNvPr id="30725" name="Line 7"/>
          <p:cNvSpPr>
            <a:spLocks noChangeShapeType="1"/>
          </p:cNvSpPr>
          <p:nvPr/>
        </p:nvSpPr>
        <p:spPr bwMode="auto">
          <a:xfrm>
            <a:off x="1117600" y="4114800"/>
            <a:ext cx="0" cy="2590800"/>
          </a:xfrm>
          <a:prstGeom prst="line">
            <a:avLst/>
          </a:prstGeom>
          <a:noFill/>
          <a:ln w="9525">
            <a:solidFill>
              <a:schemeClr val="tx1"/>
            </a:solidFill>
            <a:round/>
            <a:headEnd/>
            <a:tailEnd/>
          </a:ln>
        </p:spPr>
        <p:txBody>
          <a:bodyPr/>
          <a:lstStyle/>
          <a:p>
            <a:endParaRPr lang="en-US">
              <a:solidFill>
                <a:prstClr val="black"/>
              </a:solidFill>
            </a:endParaRPr>
          </a:p>
        </p:txBody>
      </p:sp>
      <p:sp>
        <p:nvSpPr>
          <p:cNvPr id="30726" name="Text Box 8"/>
          <p:cNvSpPr txBox="1">
            <a:spLocks noChangeArrowheads="1"/>
          </p:cNvSpPr>
          <p:nvPr/>
        </p:nvSpPr>
        <p:spPr bwMode="auto">
          <a:xfrm>
            <a:off x="1379836" y="5668964"/>
            <a:ext cx="461665" cy="92398"/>
          </a:xfrm>
          <a:prstGeom prst="rect">
            <a:avLst/>
          </a:prstGeom>
          <a:noFill/>
          <a:ln w="9525">
            <a:noFill/>
            <a:miter lim="800000"/>
            <a:headEnd/>
            <a:tailEnd/>
          </a:ln>
        </p:spPr>
        <p:txBody>
          <a:bodyPr vert="eaVert" wrap="none">
            <a:spAutoFit/>
          </a:bodyPr>
          <a:lstStyle/>
          <a:p>
            <a:endParaRPr lang="en-US">
              <a:solidFill>
                <a:prstClr val="black"/>
              </a:solidFill>
            </a:endParaRPr>
          </a:p>
        </p:txBody>
      </p:sp>
      <p:sp>
        <p:nvSpPr>
          <p:cNvPr id="30727" name="Rectangle 9"/>
          <p:cNvSpPr>
            <a:spLocks noGrp="1"/>
          </p:cNvSpPr>
          <p:nvPr>
            <p:ph type="body" idx="1"/>
          </p:nvPr>
        </p:nvSpPr>
        <p:spPr>
          <a:xfrm>
            <a:off x="228600" y="1371600"/>
            <a:ext cx="11734800" cy="4830763"/>
          </a:xfrm>
        </p:spPr>
        <p:txBody>
          <a:bodyPr/>
          <a:lstStyle/>
          <a:p>
            <a:r>
              <a:rPr lang="en-US" sz="2800" dirty="0"/>
              <a:t>‘Loophole’ in 2008 WHO classification diagnosed acute erythroid leukemia (AEL) if erythroids are ≥50% of marrow cells and blasts are </a:t>
            </a:r>
            <a:r>
              <a:rPr lang="en-US" sz="2800" u="sng" dirty="0"/>
              <a:t>≥20% of the non-erythroid cells </a:t>
            </a:r>
            <a:r>
              <a:rPr lang="en-US" sz="2800" dirty="0"/>
              <a:t>(i.e. excluding erythroids from denominator)</a:t>
            </a:r>
          </a:p>
          <a:p>
            <a:pPr eaLnBrk="1" hangingPunct="1"/>
            <a:r>
              <a:rPr lang="en-US" sz="2800" dirty="0"/>
              <a:t>Small changes in blast or erythroid percentages can change diagnosis, with major clinical impact</a:t>
            </a:r>
          </a:p>
          <a:p>
            <a:pPr eaLnBrk="1" hangingPunct="1">
              <a:buNone/>
            </a:pPr>
            <a:endParaRPr lang="en-US" sz="2800" dirty="0"/>
          </a:p>
        </p:txBody>
      </p:sp>
      <p:sp>
        <p:nvSpPr>
          <p:cNvPr id="30728" name="Text Box 10"/>
          <p:cNvSpPr txBox="1">
            <a:spLocks noChangeArrowheads="1"/>
          </p:cNvSpPr>
          <p:nvPr/>
        </p:nvSpPr>
        <p:spPr bwMode="auto">
          <a:xfrm flipV="1">
            <a:off x="1117600" y="4876800"/>
            <a:ext cx="615553" cy="1070165"/>
          </a:xfrm>
          <a:prstGeom prst="rect">
            <a:avLst/>
          </a:prstGeom>
          <a:noFill/>
          <a:ln w="9525">
            <a:noFill/>
            <a:miter lim="800000"/>
            <a:headEnd/>
            <a:tailEnd/>
          </a:ln>
        </p:spPr>
        <p:txBody>
          <a:bodyPr vert="eaVert" wrap="none">
            <a:spAutoFit/>
          </a:bodyPr>
          <a:lstStyle/>
          <a:p>
            <a:r>
              <a:rPr lang="en-US" sz="2800" dirty="0">
                <a:solidFill>
                  <a:prstClr val="black"/>
                </a:solidFill>
              </a:rPr>
              <a:t>Blasts</a:t>
            </a:r>
          </a:p>
        </p:txBody>
      </p:sp>
      <p:sp>
        <p:nvSpPr>
          <p:cNvPr id="30729" name="Rectangle 11" descr="Pirozzi-H11-1447g"/>
          <p:cNvSpPr>
            <a:spLocks noChangeArrowheads="1"/>
          </p:cNvSpPr>
          <p:nvPr/>
        </p:nvSpPr>
        <p:spPr bwMode="auto">
          <a:xfrm>
            <a:off x="4890422" y="4114800"/>
            <a:ext cx="4175202" cy="2590800"/>
          </a:xfrm>
          <a:prstGeom prst="rect">
            <a:avLst/>
          </a:prstGeom>
          <a:blipFill dpi="0" rotWithShape="1">
            <a:blip r:embed="rId3" cstate="print"/>
            <a:srcRect/>
            <a:stretch>
              <a:fillRect/>
            </a:stretch>
          </a:blipFill>
          <a:ln w="38100">
            <a:solidFill>
              <a:schemeClr val="tx1"/>
            </a:solidFill>
            <a:miter lim="800000"/>
            <a:headEnd/>
            <a:tailEnd/>
          </a:ln>
        </p:spPr>
        <p:txBody>
          <a:bodyPr wrap="none" anchor="ctr"/>
          <a:lstStyle/>
          <a:p>
            <a:endParaRPr lang="en-US">
              <a:solidFill>
                <a:prstClr val="black"/>
              </a:solidFill>
            </a:endParaRPr>
          </a:p>
        </p:txBody>
      </p:sp>
      <p:sp>
        <p:nvSpPr>
          <p:cNvPr id="30730" name="Text Box 12"/>
          <p:cNvSpPr txBox="1">
            <a:spLocks noChangeArrowheads="1"/>
          </p:cNvSpPr>
          <p:nvPr/>
        </p:nvSpPr>
        <p:spPr bwMode="auto">
          <a:xfrm>
            <a:off x="812801" y="3667090"/>
            <a:ext cx="6736268" cy="461665"/>
          </a:xfrm>
          <a:prstGeom prst="rect">
            <a:avLst/>
          </a:prstGeom>
          <a:noFill/>
          <a:ln w="9525">
            <a:noFill/>
            <a:miter lim="800000"/>
            <a:headEnd/>
            <a:tailEnd/>
          </a:ln>
        </p:spPr>
        <p:txBody>
          <a:bodyPr wrap="none">
            <a:spAutoFit/>
          </a:bodyPr>
          <a:lstStyle/>
          <a:p>
            <a:r>
              <a:rPr lang="en-US" sz="2400" dirty="0">
                <a:solidFill>
                  <a:prstClr val="black"/>
                </a:solidFill>
                <a:latin typeface="+mn-lt"/>
              </a:rPr>
              <a:t>MDS with excess blasts or acute erythroid leukemia?</a:t>
            </a:r>
          </a:p>
        </p:txBody>
      </p:sp>
      <p:sp>
        <p:nvSpPr>
          <p:cNvPr id="32781" name="AutoShape 13"/>
          <p:cNvSpPr>
            <a:spLocks noChangeArrowheads="1"/>
          </p:cNvSpPr>
          <p:nvPr/>
        </p:nvSpPr>
        <p:spPr bwMode="auto">
          <a:xfrm>
            <a:off x="1117600" y="5867400"/>
            <a:ext cx="3772822" cy="762000"/>
          </a:xfrm>
          <a:prstGeom prst="leftRightArrow">
            <a:avLst>
              <a:gd name="adj1" fmla="val 50000"/>
              <a:gd name="adj2" fmla="val 76000"/>
            </a:avLst>
          </a:prstGeom>
          <a:solidFill>
            <a:schemeClr val="tx1"/>
          </a:solidFill>
          <a:ln w="9525">
            <a:solidFill>
              <a:schemeClr val="tx1"/>
            </a:solidFill>
            <a:miter lim="800000"/>
            <a:headEnd/>
            <a:tailEnd/>
          </a:ln>
        </p:spPr>
        <p:txBody>
          <a:bodyPr wrap="none" anchor="ctr"/>
          <a:lstStyle/>
          <a:p>
            <a:pPr algn="ctr"/>
            <a:r>
              <a:rPr lang="en-US">
                <a:solidFill>
                  <a:prstClr val="white"/>
                </a:solidFill>
              </a:rPr>
              <a:t>&gt;20% of non-erythroid</a:t>
            </a:r>
          </a:p>
        </p:txBody>
      </p:sp>
      <p:sp>
        <p:nvSpPr>
          <p:cNvPr id="2" name="Rectangle 1"/>
          <p:cNvSpPr/>
          <p:nvPr/>
        </p:nvSpPr>
        <p:spPr>
          <a:xfrm>
            <a:off x="76200" y="4114800"/>
            <a:ext cx="1041400" cy="2743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0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32773"/>
                                        </p:tgtEl>
                                      </p:cBhvr>
                                      <p:by x="200000" y="100000"/>
                                    </p:animScale>
                                  </p:childTnLst>
                                </p:cTn>
                              </p:par>
                            </p:childTnLst>
                          </p:cTn>
                        </p:par>
                        <p:par>
                          <p:cTn id="7" fill="hold">
                            <p:stCondLst>
                              <p:cond delay="1000"/>
                            </p:stCondLst>
                            <p:childTnLst>
                              <p:par>
                                <p:cTn id="8" presetID="1" presetClass="entr" presetSubtype="0" fill="hold" grpId="0" nodeType="afterEffect">
                                  <p:stCondLst>
                                    <p:cond delay="0"/>
                                  </p:stCondLst>
                                  <p:childTnLst>
                                    <p:set>
                                      <p:cBhvr>
                                        <p:cTn id="9" dur="1" fill="hold">
                                          <p:stCondLst>
                                            <p:cond delay="0"/>
                                          </p:stCondLst>
                                        </p:cTn>
                                        <p:tgtEl>
                                          <p:spTgt spid="32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6713" y="178861"/>
            <a:ext cx="11965287" cy="894575"/>
          </a:xfrm>
        </p:spPr>
        <p:txBody>
          <a:bodyPr>
            <a:noAutofit/>
          </a:bodyPr>
          <a:lstStyle/>
          <a:p>
            <a:pPr algn="l"/>
            <a:r>
              <a:rPr lang="en-US" sz="3600" dirty="0">
                <a:solidFill>
                  <a:schemeClr val="tx1"/>
                </a:solidFill>
              </a:rPr>
              <a:t>Most AEL cases </a:t>
            </a:r>
            <a:r>
              <a:rPr lang="en-US" sz="3600" dirty="0"/>
              <a:t>behave similar to MDS and may </a:t>
            </a:r>
            <a:r>
              <a:rPr lang="en-US" sz="3600" dirty="0">
                <a:solidFill>
                  <a:schemeClr val="tx1"/>
                </a:solidFill>
              </a:rPr>
              <a:t>not benefit from intensive </a:t>
            </a:r>
            <a:r>
              <a:rPr lang="en-US" sz="3600" dirty="0"/>
              <a:t>AML-type </a:t>
            </a:r>
            <a:r>
              <a:rPr lang="en-US" sz="3600" dirty="0">
                <a:solidFill>
                  <a:schemeClr val="tx1"/>
                </a:solidFill>
              </a:rPr>
              <a:t>chemotherapy</a:t>
            </a:r>
          </a:p>
        </p:txBody>
      </p:sp>
      <p:pic>
        <p:nvPicPr>
          <p:cNvPr id="6" name="Picture 241" descr="H:\OS All 3 groups.jpg"/>
          <p:cNvPicPr>
            <a:picLocks noChangeAspect="1" noChangeArrowheads="1"/>
          </p:cNvPicPr>
          <p:nvPr/>
        </p:nvPicPr>
        <p:blipFill>
          <a:blip r:embed="rId2" cstate="print"/>
          <a:srcRect/>
          <a:stretch>
            <a:fillRect/>
          </a:stretch>
        </p:blipFill>
        <p:spPr bwMode="auto">
          <a:xfrm>
            <a:off x="24131461" y="9607550"/>
            <a:ext cx="5535740" cy="3346450"/>
          </a:xfrm>
          <a:prstGeom prst="rect">
            <a:avLst/>
          </a:prstGeom>
          <a:noFill/>
        </p:spPr>
      </p:pic>
      <p:pic>
        <p:nvPicPr>
          <p:cNvPr id="7" name="Picture 241" descr="H:\OS All 3 groups.jpg"/>
          <p:cNvPicPr>
            <a:picLocks noChangeAspect="1" noChangeArrowheads="1"/>
          </p:cNvPicPr>
          <p:nvPr/>
        </p:nvPicPr>
        <p:blipFill>
          <a:blip r:embed="rId2" cstate="print"/>
          <a:srcRect/>
          <a:stretch>
            <a:fillRect/>
          </a:stretch>
        </p:blipFill>
        <p:spPr bwMode="auto">
          <a:xfrm>
            <a:off x="24334661" y="9759950"/>
            <a:ext cx="5535740" cy="3346450"/>
          </a:xfrm>
          <a:prstGeom prst="rect">
            <a:avLst/>
          </a:prstGeom>
          <a:noFill/>
        </p:spPr>
      </p:pic>
      <p:pic>
        <p:nvPicPr>
          <p:cNvPr id="8" name="Picture 241" descr="H:\OS All 3 groups.jpg"/>
          <p:cNvPicPr>
            <a:picLocks noChangeAspect="1" noChangeArrowheads="1"/>
          </p:cNvPicPr>
          <p:nvPr/>
        </p:nvPicPr>
        <p:blipFill>
          <a:blip r:embed="rId2" cstate="print"/>
          <a:srcRect/>
          <a:stretch>
            <a:fillRect/>
          </a:stretch>
        </p:blipFill>
        <p:spPr bwMode="auto">
          <a:xfrm>
            <a:off x="24537861" y="9912350"/>
            <a:ext cx="5535740" cy="3346450"/>
          </a:xfrm>
          <a:prstGeom prst="rect">
            <a:avLst/>
          </a:prstGeom>
          <a:noFill/>
        </p:spPr>
      </p:pic>
      <p:pic>
        <p:nvPicPr>
          <p:cNvPr id="9" name="Picture 241" descr="H:\OS All 3 groups.jpg"/>
          <p:cNvPicPr>
            <a:picLocks noChangeAspect="1" noChangeArrowheads="1"/>
          </p:cNvPicPr>
          <p:nvPr/>
        </p:nvPicPr>
        <p:blipFill>
          <a:blip r:embed="rId2" cstate="print"/>
          <a:srcRect/>
          <a:stretch>
            <a:fillRect/>
          </a:stretch>
        </p:blipFill>
        <p:spPr bwMode="auto">
          <a:xfrm>
            <a:off x="24741061" y="10064750"/>
            <a:ext cx="5535740" cy="3346450"/>
          </a:xfrm>
          <a:prstGeom prst="rect">
            <a:avLst/>
          </a:prstGeom>
          <a:noFill/>
        </p:spPr>
      </p:pic>
      <p:pic>
        <p:nvPicPr>
          <p:cNvPr id="10" name="Picture 241" descr="H:\OS All 3 groups.jpg"/>
          <p:cNvPicPr>
            <a:picLocks noChangeAspect="1" noChangeArrowheads="1"/>
          </p:cNvPicPr>
          <p:nvPr/>
        </p:nvPicPr>
        <p:blipFill>
          <a:blip r:embed="rId2" cstate="print"/>
          <a:srcRect/>
          <a:stretch>
            <a:fillRect/>
          </a:stretch>
        </p:blipFill>
        <p:spPr bwMode="auto">
          <a:xfrm>
            <a:off x="24944261" y="10217150"/>
            <a:ext cx="5535740" cy="3346450"/>
          </a:xfrm>
          <a:prstGeom prst="rect">
            <a:avLst/>
          </a:prstGeom>
          <a:noFill/>
        </p:spPr>
      </p:pic>
      <p:pic>
        <p:nvPicPr>
          <p:cNvPr id="2050" name="Picture 2"/>
          <p:cNvPicPr>
            <a:picLocks noChangeAspect="1" noChangeArrowheads="1"/>
          </p:cNvPicPr>
          <p:nvPr/>
        </p:nvPicPr>
        <p:blipFill>
          <a:blip r:embed="rId3"/>
          <a:srcRect t="6687"/>
          <a:stretch>
            <a:fillRect/>
          </a:stretch>
        </p:blipFill>
        <p:spPr bwMode="auto">
          <a:xfrm>
            <a:off x="5867400" y="1531425"/>
            <a:ext cx="4486444" cy="3120069"/>
          </a:xfrm>
          <a:prstGeom prst="rect">
            <a:avLst/>
          </a:prstGeom>
          <a:noFill/>
          <a:ln w="9525">
            <a:noFill/>
            <a:miter lim="800000"/>
            <a:headEnd/>
            <a:tailEnd/>
          </a:ln>
        </p:spPr>
      </p:pic>
      <p:sp>
        <p:nvSpPr>
          <p:cNvPr id="19" name="TextBox 18"/>
          <p:cNvSpPr txBox="1"/>
          <p:nvPr/>
        </p:nvSpPr>
        <p:spPr>
          <a:xfrm>
            <a:off x="8964184" y="2972517"/>
            <a:ext cx="830677" cy="369332"/>
          </a:xfrm>
          <a:prstGeom prst="rect">
            <a:avLst/>
          </a:prstGeom>
          <a:noFill/>
        </p:spPr>
        <p:txBody>
          <a:bodyPr wrap="none" rtlCol="0">
            <a:spAutoFit/>
          </a:bodyPr>
          <a:lstStyle/>
          <a:p>
            <a:r>
              <a:rPr lang="en-US" dirty="0">
                <a:solidFill>
                  <a:prstClr val="black"/>
                </a:solidFill>
                <a:latin typeface="+mn-lt"/>
                <a:cs typeface="Arial"/>
              </a:rPr>
              <a:t>p=0.67</a:t>
            </a:r>
          </a:p>
        </p:txBody>
      </p:sp>
      <p:pic>
        <p:nvPicPr>
          <p:cNvPr id="2051" name="Picture 3"/>
          <p:cNvPicPr>
            <a:picLocks noChangeAspect="1" noChangeArrowheads="1"/>
          </p:cNvPicPr>
          <p:nvPr/>
        </p:nvPicPr>
        <p:blipFill>
          <a:blip r:embed="rId4"/>
          <a:srcRect t="13972"/>
          <a:stretch>
            <a:fillRect/>
          </a:stretch>
        </p:blipFill>
        <p:spPr bwMode="auto">
          <a:xfrm>
            <a:off x="194871" y="1493632"/>
            <a:ext cx="4622800" cy="3157862"/>
          </a:xfrm>
          <a:prstGeom prst="rect">
            <a:avLst/>
          </a:prstGeom>
          <a:noFill/>
          <a:ln w="9525">
            <a:noFill/>
            <a:miter lim="800000"/>
            <a:headEnd/>
            <a:tailEnd/>
          </a:ln>
        </p:spPr>
      </p:pic>
      <p:sp>
        <p:nvSpPr>
          <p:cNvPr id="20" name="TextBox 19"/>
          <p:cNvSpPr txBox="1"/>
          <p:nvPr/>
        </p:nvSpPr>
        <p:spPr>
          <a:xfrm>
            <a:off x="3175766" y="2887897"/>
            <a:ext cx="830677" cy="369332"/>
          </a:xfrm>
          <a:prstGeom prst="rect">
            <a:avLst/>
          </a:prstGeom>
          <a:noFill/>
        </p:spPr>
        <p:txBody>
          <a:bodyPr wrap="none" rtlCol="0">
            <a:spAutoFit/>
          </a:bodyPr>
          <a:lstStyle/>
          <a:p>
            <a:r>
              <a:rPr lang="en-US" dirty="0">
                <a:solidFill>
                  <a:prstClr val="black"/>
                </a:solidFill>
                <a:latin typeface="+mn-lt"/>
                <a:cs typeface="Arial"/>
              </a:rPr>
              <a:t>p=0.14</a:t>
            </a:r>
          </a:p>
        </p:txBody>
      </p:sp>
      <p:sp>
        <p:nvSpPr>
          <p:cNvPr id="21" name="TextBox 20"/>
          <p:cNvSpPr txBox="1"/>
          <p:nvPr/>
        </p:nvSpPr>
        <p:spPr>
          <a:xfrm>
            <a:off x="7222452" y="1420974"/>
            <a:ext cx="3483464" cy="830997"/>
          </a:xfrm>
          <a:prstGeom prst="rect">
            <a:avLst/>
          </a:prstGeom>
          <a:noFill/>
        </p:spPr>
        <p:txBody>
          <a:bodyPr wrap="square" rtlCol="0">
            <a:spAutoFit/>
          </a:bodyPr>
          <a:lstStyle/>
          <a:p>
            <a:pPr algn="ctr"/>
            <a:r>
              <a:rPr lang="en-US" sz="2400" dirty="0" err="1">
                <a:solidFill>
                  <a:prstClr val="black"/>
                </a:solidFill>
                <a:latin typeface="+mn-lt"/>
              </a:rPr>
              <a:t>AEL</a:t>
            </a:r>
            <a:r>
              <a:rPr lang="en-US" sz="2400" dirty="0">
                <a:solidFill>
                  <a:prstClr val="black"/>
                </a:solidFill>
                <a:latin typeface="+mn-lt"/>
              </a:rPr>
              <a:t> patients not receiving stem-cell transplant</a:t>
            </a:r>
          </a:p>
        </p:txBody>
      </p:sp>
      <p:sp>
        <p:nvSpPr>
          <p:cNvPr id="14" name="Text Box 4"/>
          <p:cNvSpPr txBox="1">
            <a:spLocks noChangeArrowheads="1"/>
          </p:cNvSpPr>
          <p:nvPr/>
        </p:nvSpPr>
        <p:spPr bwMode="auto">
          <a:xfrm>
            <a:off x="0" y="6400800"/>
            <a:ext cx="12181840" cy="769441"/>
          </a:xfrm>
          <a:prstGeom prst="rect">
            <a:avLst/>
          </a:prstGeom>
          <a:noFill/>
          <a:ln w="9525">
            <a:noFill/>
            <a:miter lim="800000"/>
            <a:headEnd/>
            <a:tailEnd/>
          </a:ln>
          <a:effectLst/>
        </p:spPr>
        <p:txBody>
          <a:bodyPr wrap="square">
            <a:spAutoFit/>
          </a:bodyPr>
          <a:lstStyle/>
          <a:p>
            <a:r>
              <a:rPr lang="en-US" sz="1100" dirty="0">
                <a:latin typeface="+mn-lt"/>
              </a:rPr>
              <a:t>Wang SA et al. Mod </a:t>
            </a:r>
            <a:r>
              <a:rPr lang="en-US" sz="1100" dirty="0" err="1">
                <a:latin typeface="+mn-lt"/>
              </a:rPr>
              <a:t>Pathol</a:t>
            </a:r>
            <a:r>
              <a:rPr lang="en-US" sz="1100" dirty="0">
                <a:latin typeface="+mn-lt"/>
              </a:rPr>
              <a:t> 2016;29:1221, </a:t>
            </a:r>
            <a:r>
              <a:rPr lang="en-US" sz="1100" dirty="0" err="1">
                <a:latin typeface="+mn-lt"/>
              </a:rPr>
              <a:t>Bacher</a:t>
            </a:r>
            <a:r>
              <a:rPr lang="en-US" sz="1100" dirty="0">
                <a:latin typeface="+mn-lt"/>
              </a:rPr>
              <a:t> U et al. </a:t>
            </a:r>
            <a:r>
              <a:rPr lang="en-US" sz="1100" dirty="0" err="1">
                <a:latin typeface="+mn-lt"/>
              </a:rPr>
              <a:t>Haematologica</a:t>
            </a:r>
            <a:r>
              <a:rPr lang="en-US" sz="1100" dirty="0">
                <a:latin typeface="+mn-lt"/>
              </a:rPr>
              <a:t> 2011;96:1284, </a:t>
            </a:r>
            <a:r>
              <a:rPr lang="en-US" sz="1100" dirty="0" err="1">
                <a:latin typeface="+mn-lt"/>
              </a:rPr>
              <a:t>Zuo</a:t>
            </a:r>
            <a:r>
              <a:rPr lang="en-US" sz="1100" dirty="0">
                <a:latin typeface="+mn-lt"/>
              </a:rPr>
              <a:t> Z </a:t>
            </a:r>
            <a:r>
              <a:rPr lang="en-US" sz="1100" dirty="0" err="1">
                <a:latin typeface="+mn-lt"/>
              </a:rPr>
              <a:t>PLoS</a:t>
            </a:r>
            <a:r>
              <a:rPr lang="en-US" sz="1100" dirty="0">
                <a:latin typeface="+mn-lt"/>
              </a:rPr>
              <a:t> One 2012;7:e41485,  Wang SA et al. Mod </a:t>
            </a:r>
            <a:r>
              <a:rPr lang="en-US" sz="1100" dirty="0" err="1">
                <a:latin typeface="+mn-lt"/>
              </a:rPr>
              <a:t>Pathol</a:t>
            </a:r>
            <a:r>
              <a:rPr lang="en-US" sz="1100" dirty="0">
                <a:latin typeface="+mn-lt"/>
              </a:rPr>
              <a:t> 2008; 21:1394, Grossman V et al. Leukemia 2013;27:1940, Park S et al. Leukemia 2004;18:888, Honda Y et al. In J </a:t>
            </a:r>
            <a:r>
              <a:rPr lang="en-US" sz="1100" dirty="0" err="1">
                <a:latin typeface="+mn-lt"/>
              </a:rPr>
              <a:t>Hematol</a:t>
            </a:r>
            <a:r>
              <a:rPr lang="en-US" sz="1100" dirty="0">
                <a:latin typeface="+mn-lt"/>
              </a:rPr>
              <a:t> 2008;88:524, Wang SA &amp; Hasserjian RP Hum </a:t>
            </a:r>
            <a:r>
              <a:rPr lang="en-US" sz="1100" dirty="0" err="1">
                <a:latin typeface="+mn-lt"/>
              </a:rPr>
              <a:t>Pathol</a:t>
            </a:r>
            <a:r>
              <a:rPr lang="en-US" sz="1100" dirty="0">
                <a:latin typeface="+mn-lt"/>
              </a:rPr>
              <a:t> 2012;43:153, Porwit A &amp; Vardiman J </a:t>
            </a:r>
            <a:r>
              <a:rPr lang="en-US" sz="1100" dirty="0" err="1">
                <a:latin typeface="+mn-lt"/>
              </a:rPr>
              <a:t>Haematologica</a:t>
            </a:r>
            <a:r>
              <a:rPr lang="en-US" sz="1100" dirty="0">
                <a:latin typeface="+mn-lt"/>
              </a:rPr>
              <a:t> 2011;96:1241</a:t>
            </a:r>
          </a:p>
          <a:p>
            <a:endParaRPr lang="en-US" sz="1100" dirty="0">
              <a:latin typeface="+mn-lt"/>
            </a:endParaRPr>
          </a:p>
          <a:p>
            <a:endParaRPr lang="en-US" sz="1100" dirty="0">
              <a:latin typeface="+mn-lt"/>
            </a:endParaRPr>
          </a:p>
        </p:txBody>
      </p:sp>
      <p:sp>
        <p:nvSpPr>
          <p:cNvPr id="15" name="Rectangle 5"/>
          <p:cNvSpPr txBox="1">
            <a:spLocks/>
          </p:cNvSpPr>
          <p:nvPr/>
        </p:nvSpPr>
        <p:spPr bwMode="auto">
          <a:xfrm>
            <a:off x="-177800" y="4572000"/>
            <a:ext cx="12242799"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eaLnBrk="1" hangingPunct="1">
              <a:lnSpc>
                <a:spcPct val="90000"/>
              </a:lnSpc>
            </a:pPr>
            <a:r>
              <a:rPr lang="en-US" dirty="0"/>
              <a:t>AEL often occurs as a “progression” of prior MDS</a:t>
            </a:r>
          </a:p>
          <a:p>
            <a:pPr lvl="1">
              <a:lnSpc>
                <a:spcPct val="90000"/>
              </a:lnSpc>
            </a:pPr>
            <a:r>
              <a:rPr lang="en-US" dirty="0"/>
              <a:t>Morphologic dysplasia is characteristic</a:t>
            </a:r>
          </a:p>
          <a:p>
            <a:pPr lvl="1" eaLnBrk="1" hangingPunct="1">
              <a:lnSpc>
                <a:spcPct val="90000"/>
              </a:lnSpc>
            </a:pPr>
            <a:r>
              <a:rPr lang="en-US" dirty="0"/>
              <a:t>Genetic abnormalities are more similar to MDS than to de novo AML: </a:t>
            </a:r>
            <a:r>
              <a:rPr lang="en-US" i="1" dirty="0"/>
              <a:t>TP53</a:t>
            </a:r>
            <a:r>
              <a:rPr lang="en-US" dirty="0"/>
              <a:t> mutation common, </a:t>
            </a:r>
            <a:r>
              <a:rPr lang="en-US" i="1" dirty="0"/>
              <a:t>FLT3/NPM1 </a:t>
            </a:r>
            <a:r>
              <a:rPr lang="en-US" dirty="0"/>
              <a:t>mutations rare </a:t>
            </a:r>
          </a:p>
        </p:txBody>
      </p:sp>
    </p:spTree>
    <p:extLst>
      <p:ext uri="{BB962C8B-B14F-4D97-AF65-F5344CB8AC3E}">
        <p14:creationId xmlns:p14="http://schemas.microsoft.com/office/powerpoint/2010/main" val="761960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11495314" cy="1143000"/>
          </a:xfrm>
        </p:spPr>
        <p:txBody>
          <a:bodyPr>
            <a:noAutofit/>
          </a:bodyPr>
          <a:lstStyle/>
          <a:p>
            <a:r>
              <a:rPr lang="en-US" sz="4000" dirty="0">
                <a:solidFill>
                  <a:schemeClr val="tx1"/>
                </a:solidFill>
              </a:rPr>
              <a:t>New WHO 2016 recommendations for blast counting</a:t>
            </a:r>
          </a:p>
        </p:txBody>
      </p:sp>
      <p:sp>
        <p:nvSpPr>
          <p:cNvPr id="3" name="Content Placeholder 2"/>
          <p:cNvSpPr>
            <a:spLocks noGrp="1"/>
          </p:cNvSpPr>
          <p:nvPr>
            <p:ph idx="1"/>
          </p:nvPr>
        </p:nvSpPr>
        <p:spPr>
          <a:xfrm>
            <a:off x="381000" y="1247002"/>
            <a:ext cx="11379200" cy="5334000"/>
          </a:xfrm>
        </p:spPr>
        <p:txBody>
          <a:bodyPr>
            <a:normAutofit/>
          </a:bodyPr>
          <a:lstStyle/>
          <a:p>
            <a:pPr>
              <a:lnSpc>
                <a:spcPct val="100000"/>
              </a:lnSpc>
            </a:pPr>
            <a:r>
              <a:rPr lang="en-US" sz="3200" dirty="0"/>
              <a:t>Blasts in BM are now always counted as % of total cells, never as % of non-erythroid cells</a:t>
            </a:r>
          </a:p>
          <a:p>
            <a:pPr>
              <a:lnSpc>
                <a:spcPct val="100000"/>
              </a:lnSpc>
            </a:pPr>
            <a:r>
              <a:rPr lang="en-US" sz="3200" dirty="0"/>
              <a:t>Myeloid neoplasms with ≥50% erythroids but with blasts &lt;20% all cells are now classified as MDS with excess blasts (not AML) even if blasts are ≥20% of the non-erythroid cells</a:t>
            </a:r>
          </a:p>
          <a:p>
            <a:pPr>
              <a:lnSpc>
                <a:spcPct val="100000"/>
              </a:lnSpc>
            </a:pPr>
            <a:r>
              <a:rPr lang="en-US" dirty="0"/>
              <a:t>This change eliminates the prior WHO 2008 entity of acute erythroid leukemia (erythroid/myeloid subtype) and greatly simplified blast enumeration in myeloid neoplasms</a:t>
            </a:r>
            <a:endParaRPr lang="en-US" sz="3200" dirty="0"/>
          </a:p>
        </p:txBody>
      </p:sp>
      <p:sp>
        <p:nvSpPr>
          <p:cNvPr id="4" name="Rectangle 3"/>
          <p:cNvSpPr/>
          <p:nvPr/>
        </p:nvSpPr>
        <p:spPr>
          <a:xfrm>
            <a:off x="0" y="6581002"/>
            <a:ext cx="3100272" cy="307777"/>
          </a:xfrm>
          <a:prstGeom prst="rect">
            <a:avLst/>
          </a:prstGeom>
        </p:spPr>
        <p:txBody>
          <a:bodyPr wrap="none">
            <a:spAutoFit/>
          </a:bodyPr>
          <a:lstStyle/>
          <a:p>
            <a:r>
              <a:rPr lang="en-US" sz="1400" dirty="0">
                <a:solidFill>
                  <a:prstClr val="black"/>
                </a:solidFill>
              </a:rPr>
              <a:t>Arber DA et al. Blood 2016;127:2391</a:t>
            </a:r>
          </a:p>
        </p:txBody>
      </p:sp>
    </p:spTree>
    <p:extLst>
      <p:ext uri="{BB962C8B-B14F-4D97-AF65-F5344CB8AC3E}">
        <p14:creationId xmlns:p14="http://schemas.microsoft.com/office/powerpoint/2010/main" val="3595754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515600" cy="1143000"/>
          </a:xfrm>
        </p:spPr>
        <p:txBody>
          <a:bodyPr/>
          <a:lstStyle/>
          <a:p>
            <a:pPr algn="l"/>
            <a:r>
              <a:rPr lang="en-US" sz="4000" dirty="0"/>
              <a:t>Genetic risk stratification in AML</a:t>
            </a:r>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972" t="5025" r="14892" b="11156"/>
          <a:stretch/>
        </p:blipFill>
        <p:spPr>
          <a:xfrm>
            <a:off x="145026" y="1676400"/>
            <a:ext cx="5257800" cy="3522241"/>
          </a:xfrm>
          <a:prstGeom prst="rect">
            <a:avLst/>
          </a:prstGeom>
        </p:spPr>
      </p:pic>
      <p:sp>
        <p:nvSpPr>
          <p:cNvPr id="4" name="Rectangle 11"/>
          <p:cNvSpPr>
            <a:spLocks noChangeArrowheads="1"/>
          </p:cNvSpPr>
          <p:nvPr/>
        </p:nvSpPr>
        <p:spPr bwMode="auto">
          <a:xfrm>
            <a:off x="0" y="6533809"/>
            <a:ext cx="6858000" cy="493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93000"/>
              </a:lnSpc>
              <a:buClr>
                <a:srgbClr val="000000"/>
              </a:buClr>
              <a:buSzPct val="100000"/>
            </a:pPr>
            <a:r>
              <a:rPr lang="en-US" sz="1400" dirty="0">
                <a:latin typeface="+mn-lt"/>
              </a:rPr>
              <a:t>Byrd JC et al. Blood 2002;100:4325, Patel JP et al. NEJM 2012;366:1079</a:t>
            </a:r>
          </a:p>
          <a:p>
            <a:pPr>
              <a:lnSpc>
                <a:spcPct val="93000"/>
              </a:lnSpc>
              <a:buClr>
                <a:srgbClr val="000000"/>
              </a:buClr>
              <a:buSzPct val="100000"/>
              <a:buFont typeface="Times New Roman" charset="0"/>
              <a:buNone/>
            </a:pPr>
            <a:endParaRPr lang="en-US" sz="1400" dirty="0">
              <a:latin typeface="+mn-lt"/>
            </a:endParaRPr>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439697" y="1143000"/>
            <a:ext cx="6467086" cy="4697531"/>
          </a:xfrm>
          <a:prstGeom prst="rect">
            <a:avLst/>
          </a:prstGeom>
        </p:spPr>
      </p:pic>
      <p:sp>
        <p:nvSpPr>
          <p:cNvPr id="7" name="Content Placeholder 3"/>
          <p:cNvSpPr txBox="1">
            <a:spLocks/>
          </p:cNvSpPr>
          <p:nvPr/>
        </p:nvSpPr>
        <p:spPr>
          <a:xfrm>
            <a:off x="6172200" y="5877154"/>
            <a:ext cx="5181600" cy="903367"/>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i="1" dirty="0"/>
              <a:t>NPM1, CEBPA, FLT3-</a:t>
            </a:r>
            <a:r>
              <a:rPr lang="en-US" sz="2000" dirty="0"/>
              <a:t>ITD, </a:t>
            </a:r>
            <a:r>
              <a:rPr lang="en-US" sz="2000" i="1" dirty="0"/>
              <a:t>IDH1, IDH2, ASXL1, TET2, PHF6, DNMT3A, MLL-</a:t>
            </a:r>
            <a:r>
              <a:rPr lang="en-US" sz="2000" dirty="0"/>
              <a:t>PTD status</a:t>
            </a:r>
          </a:p>
        </p:txBody>
      </p:sp>
    </p:spTree>
    <p:extLst>
      <p:ext uri="{BB962C8B-B14F-4D97-AF65-F5344CB8AC3E}">
        <p14:creationId xmlns:p14="http://schemas.microsoft.com/office/powerpoint/2010/main" val="140734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lum bright="-14000" contrast="19000"/>
          </a:blip>
          <a:stretch>
            <a:fillRect/>
          </a:stretch>
        </p:blipFill>
        <p:spPr>
          <a:xfrm>
            <a:off x="1143000" y="833042"/>
            <a:ext cx="9720709" cy="5788559"/>
          </a:xfrm>
          <a:prstGeom prst="rect">
            <a:avLst/>
          </a:prstGeom>
        </p:spPr>
      </p:pic>
      <p:sp>
        <p:nvSpPr>
          <p:cNvPr id="3" name="Rectangle 6"/>
          <p:cNvSpPr>
            <a:spLocks noChangeArrowheads="1"/>
          </p:cNvSpPr>
          <p:nvPr/>
        </p:nvSpPr>
        <p:spPr bwMode="auto">
          <a:xfrm>
            <a:off x="36095" y="6581001"/>
            <a:ext cx="3886200" cy="276999"/>
          </a:xfrm>
          <a:prstGeom prst="rect">
            <a:avLst/>
          </a:prstGeom>
          <a:noFill/>
          <a:ln w="9525">
            <a:noFill/>
            <a:miter lim="800000"/>
            <a:headEnd/>
            <a:tailEnd/>
          </a:ln>
        </p:spPr>
        <p:txBody>
          <a:bodyPr wrap="square">
            <a:spAutoFit/>
          </a:bodyPr>
          <a:lstStyle/>
          <a:p>
            <a:r>
              <a:rPr lang="en-GB" sz="1200" dirty="0">
                <a:latin typeface="+mn-lt"/>
              </a:rPr>
              <a:t>Krause DS and </a:t>
            </a:r>
            <a:r>
              <a:rPr lang="en-GB" sz="1200" dirty="0" err="1">
                <a:latin typeface="+mn-lt"/>
              </a:rPr>
              <a:t>Scadden</a:t>
            </a:r>
            <a:r>
              <a:rPr lang="en-GB" sz="1200" dirty="0">
                <a:latin typeface="+mn-lt"/>
              </a:rPr>
              <a:t> DT </a:t>
            </a:r>
            <a:r>
              <a:rPr lang="en-GB" sz="1200" dirty="0" err="1">
                <a:latin typeface="+mn-lt"/>
              </a:rPr>
              <a:t>Haematologica</a:t>
            </a:r>
            <a:r>
              <a:rPr lang="en-GB" sz="1200" dirty="0">
                <a:latin typeface="+mn-lt"/>
              </a:rPr>
              <a:t> 2015</a:t>
            </a:r>
            <a:endParaRPr lang="en-US" sz="1200" dirty="0">
              <a:latin typeface="+mn-lt"/>
            </a:endParaRPr>
          </a:p>
        </p:txBody>
      </p:sp>
      <p:sp>
        <p:nvSpPr>
          <p:cNvPr id="4" name="Title 1"/>
          <p:cNvSpPr txBox="1">
            <a:spLocks/>
          </p:cNvSpPr>
          <p:nvPr/>
        </p:nvSpPr>
        <p:spPr>
          <a:xfrm>
            <a:off x="-8021" y="0"/>
            <a:ext cx="5189621" cy="832604"/>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r>
              <a:rPr lang="en-US" dirty="0"/>
              <a:t>The stem cell niche</a:t>
            </a:r>
          </a:p>
        </p:txBody>
      </p:sp>
    </p:spTree>
    <p:extLst>
      <p:ext uri="{BB962C8B-B14F-4D97-AF65-F5344CB8AC3E}">
        <p14:creationId xmlns:p14="http://schemas.microsoft.com/office/powerpoint/2010/main" val="19832736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9144000" cy="1143000"/>
          </a:xfrm>
        </p:spPr>
        <p:txBody>
          <a:bodyPr/>
          <a:lstStyle/>
          <a:p>
            <a:pPr algn="l"/>
            <a:r>
              <a:rPr lang="en-US" sz="4000" dirty="0"/>
              <a:t>The major challenges in molecular classification of MDS/AML-1 </a:t>
            </a:r>
          </a:p>
        </p:txBody>
      </p:sp>
      <p:sp>
        <p:nvSpPr>
          <p:cNvPr id="3" name="Content Placeholder 2"/>
          <p:cNvSpPr>
            <a:spLocks noGrp="1"/>
          </p:cNvSpPr>
          <p:nvPr>
            <p:ph idx="1"/>
          </p:nvPr>
        </p:nvSpPr>
        <p:spPr>
          <a:xfrm>
            <a:off x="304800" y="1524000"/>
            <a:ext cx="11430000" cy="4530725"/>
          </a:xfrm>
        </p:spPr>
        <p:txBody>
          <a:bodyPr/>
          <a:lstStyle/>
          <a:p>
            <a:r>
              <a:rPr lang="en-US" dirty="0"/>
              <a:t>Mutational testing is not widely available in most practice settings</a:t>
            </a:r>
          </a:p>
          <a:p>
            <a:r>
              <a:rPr lang="en-US" dirty="0"/>
              <a:t>Many studies have provided </a:t>
            </a:r>
            <a:r>
              <a:rPr lang="en-US" i="1" dirty="0"/>
              <a:t>prognostic</a:t>
            </a:r>
            <a:r>
              <a:rPr lang="en-US" dirty="0"/>
              <a:t> data for mutations, but few studies give data that predict response to specific therapeutic regimens (</a:t>
            </a:r>
            <a:r>
              <a:rPr lang="en-US" i="1" dirty="0"/>
              <a:t>predictive</a:t>
            </a:r>
            <a:r>
              <a:rPr lang="en-US" dirty="0"/>
              <a:t>)</a:t>
            </a:r>
          </a:p>
          <a:p>
            <a:pPr lvl="1"/>
            <a:r>
              <a:rPr lang="en-US" dirty="0"/>
              <a:t>Numerous prospective studies are needed to help establish mutational testing algorithms that direct therapy (“personalized” medicine)</a:t>
            </a:r>
          </a:p>
          <a:p>
            <a:r>
              <a:rPr lang="en-US" dirty="0"/>
              <a:t>Most myeloid neoplasms contain multiple mutations whose interactions are unclear</a:t>
            </a:r>
          </a:p>
          <a:p>
            <a:pPr lvl="1"/>
            <a:r>
              <a:rPr lang="en-US" dirty="0" err="1"/>
              <a:t>Subclones</a:t>
            </a:r>
            <a:r>
              <a:rPr lang="en-US" dirty="0"/>
              <a:t> of varying size and relationships to one another are present</a:t>
            </a:r>
          </a:p>
          <a:p>
            <a:pPr lvl="1"/>
            <a:r>
              <a:rPr lang="en-US" dirty="0"/>
              <a:t>Different </a:t>
            </a:r>
            <a:r>
              <a:rPr lang="en-US" dirty="0" err="1"/>
              <a:t>subclones</a:t>
            </a:r>
            <a:r>
              <a:rPr lang="en-US" dirty="0"/>
              <a:t> wax and wane during therapy and disease evolution</a:t>
            </a:r>
          </a:p>
          <a:p>
            <a:pPr lvl="1"/>
            <a:endParaRPr lang="en-US" dirty="0"/>
          </a:p>
          <a:p>
            <a:pPr marL="0" indent="0">
              <a:buNone/>
            </a:pPr>
            <a:endParaRPr lang="en-US" dirty="0"/>
          </a:p>
        </p:txBody>
      </p:sp>
      <p:cxnSp>
        <p:nvCxnSpPr>
          <p:cNvPr id="5" name="Straight Connector 4"/>
          <p:cNvCxnSpPr/>
          <p:nvPr/>
        </p:nvCxnSpPr>
        <p:spPr>
          <a:xfrm>
            <a:off x="762000" y="1828800"/>
            <a:ext cx="108204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942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507" y="105508"/>
            <a:ext cx="10871200" cy="715962"/>
          </a:xfrm>
        </p:spPr>
        <p:txBody>
          <a:bodyPr>
            <a:normAutofit fontScale="90000"/>
          </a:bodyPr>
          <a:lstStyle/>
          <a:p>
            <a:r>
              <a:rPr lang="en-US" b="1">
                <a:latin typeface="Calibri"/>
                <a:cs typeface="Calibri"/>
              </a:rPr>
              <a:t>2016 WHO AML Classification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82100424"/>
              </p:ext>
            </p:extLst>
          </p:nvPr>
        </p:nvGraphicFramePr>
        <p:xfrm>
          <a:off x="130906" y="787400"/>
          <a:ext cx="11984893" cy="609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86507" y="821470"/>
            <a:ext cx="4956873" cy="123110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mn-lt"/>
              </a:rPr>
              <a:t>Tend to be less genetically complex</a:t>
            </a:r>
          </a:p>
          <a:p>
            <a:pPr marL="285750" indent="-285750">
              <a:buFont typeface="Arial" panose="020B0604020202020204" pitchFamily="34" charset="0"/>
              <a:buChar char="•"/>
            </a:pPr>
            <a:r>
              <a:rPr lang="en-US" dirty="0">
                <a:latin typeface="+mn-lt"/>
              </a:rPr>
              <a:t>Include entities with relatively favorable prognosis</a:t>
            </a:r>
          </a:p>
          <a:p>
            <a:pPr marL="342900" indent="-342900">
              <a:buFont typeface="Arial" panose="020B0604020202020204" pitchFamily="34" charset="0"/>
              <a:buChar char="•"/>
            </a:pPr>
            <a:endParaRPr lang="en-US" sz="2000" dirty="0">
              <a:latin typeface="+mn-lt"/>
            </a:endParaRPr>
          </a:p>
        </p:txBody>
      </p:sp>
      <p:sp>
        <p:nvSpPr>
          <p:cNvPr id="7" name="TextBox 6"/>
          <p:cNvSpPr txBox="1"/>
          <p:nvPr/>
        </p:nvSpPr>
        <p:spPr>
          <a:xfrm>
            <a:off x="7670800" y="821470"/>
            <a:ext cx="4697171" cy="954107"/>
          </a:xfrm>
          <a:prstGeom prst="rect">
            <a:avLst/>
          </a:prstGeom>
          <a:noFill/>
        </p:spPr>
        <p:txBody>
          <a:bodyPr wrap="square" rtlCol="0">
            <a:spAutoFit/>
          </a:bodyPr>
          <a:lstStyle/>
          <a:p>
            <a:pPr marL="284163" indent="-284163">
              <a:buFont typeface="Arial" panose="020B0604020202020204" pitchFamily="34" charset="0"/>
              <a:buChar char="•"/>
            </a:pPr>
            <a:r>
              <a:rPr lang="en-US" dirty="0">
                <a:latin typeface="+mn-lt"/>
              </a:rPr>
              <a:t>Tend to be more genetically complex</a:t>
            </a:r>
          </a:p>
          <a:p>
            <a:pPr marL="285750" indent="-285750">
              <a:buFont typeface="Arial" panose="020B0604020202020204" pitchFamily="34" charset="0"/>
              <a:buChar char="•"/>
            </a:pPr>
            <a:r>
              <a:rPr lang="en-US" dirty="0">
                <a:latin typeface="+mn-lt"/>
              </a:rPr>
              <a:t>Include entities with poorer prognosis</a:t>
            </a:r>
            <a:endParaRPr lang="en-US" i="1" dirty="0">
              <a:latin typeface="+mn-lt"/>
            </a:endParaRPr>
          </a:p>
          <a:p>
            <a:pPr marL="342900" indent="-342900">
              <a:buFont typeface="Arial" panose="020B0604020202020204" pitchFamily="34" charset="0"/>
              <a:buChar char="•"/>
            </a:pPr>
            <a:endParaRPr lang="en-US" sz="2000" dirty="0">
              <a:latin typeface="+mn-lt"/>
            </a:endParaRPr>
          </a:p>
        </p:txBody>
      </p:sp>
      <p:sp>
        <p:nvSpPr>
          <p:cNvPr id="3" name="Rectangle 2"/>
          <p:cNvSpPr/>
          <p:nvPr/>
        </p:nvSpPr>
        <p:spPr>
          <a:xfrm>
            <a:off x="2895600" y="2362200"/>
            <a:ext cx="4350257" cy="1569660"/>
          </a:xfrm>
          <a:prstGeom prst="rect">
            <a:avLst/>
          </a:prstGeom>
        </p:spPr>
        <p:txBody>
          <a:bodyPr wrap="square">
            <a:spAutoFit/>
          </a:bodyPr>
          <a:lstStyle/>
          <a:p>
            <a:pPr marL="742950" lvl="1" indent="-285750">
              <a:buFont typeface="Calibri" panose="020F0502020204030204" pitchFamily="34" charset="0"/>
              <a:buChar char="–"/>
            </a:pPr>
            <a:r>
              <a:rPr lang="en-US" sz="1600" dirty="0">
                <a:solidFill>
                  <a:srgbClr val="00B050"/>
                </a:solidFill>
                <a:latin typeface="+mn-lt"/>
              </a:rPr>
              <a:t>APML with </a:t>
            </a:r>
            <a:r>
              <a:rPr lang="en-US" sz="1600" i="1" dirty="0">
                <a:solidFill>
                  <a:srgbClr val="00B050"/>
                </a:solidFill>
                <a:latin typeface="+mn-lt"/>
              </a:rPr>
              <a:t>PML-RARA</a:t>
            </a:r>
          </a:p>
          <a:p>
            <a:pPr marL="742950" lvl="1" indent="-285750">
              <a:buFont typeface="Calibri" panose="020F0502020204030204" pitchFamily="34" charset="0"/>
              <a:buChar char="–"/>
            </a:pPr>
            <a:r>
              <a:rPr lang="en-US" sz="1600" dirty="0" err="1">
                <a:solidFill>
                  <a:srgbClr val="00B050"/>
                </a:solidFill>
                <a:latin typeface="+mn-lt"/>
              </a:rPr>
              <a:t>inv</a:t>
            </a:r>
            <a:r>
              <a:rPr lang="en-US" sz="1600" dirty="0">
                <a:solidFill>
                  <a:srgbClr val="00B050"/>
                </a:solidFill>
                <a:latin typeface="+mn-lt"/>
              </a:rPr>
              <a:t>(16)/t(16;16), t(8;21)</a:t>
            </a:r>
          </a:p>
          <a:p>
            <a:pPr marL="742950" lvl="1" indent="-285750">
              <a:buFont typeface="Calibri" panose="020F0502020204030204" pitchFamily="34" charset="0"/>
              <a:buChar char="–"/>
            </a:pPr>
            <a:r>
              <a:rPr lang="en-US" sz="1600" i="1" dirty="0">
                <a:latin typeface="+mn-lt"/>
              </a:rPr>
              <a:t>KMT2A </a:t>
            </a:r>
            <a:r>
              <a:rPr lang="en-US" sz="1600" dirty="0">
                <a:latin typeface="+mn-lt"/>
              </a:rPr>
              <a:t>and other gene rearrangements</a:t>
            </a:r>
            <a:endParaRPr lang="en-US" sz="1600" dirty="0">
              <a:solidFill>
                <a:srgbClr val="00B050"/>
              </a:solidFill>
              <a:latin typeface="+mn-lt"/>
            </a:endParaRPr>
          </a:p>
          <a:p>
            <a:pPr marL="742950" lvl="1" indent="-285750">
              <a:buFont typeface="Calibri" panose="020F0502020204030204" pitchFamily="34" charset="0"/>
              <a:buChar char="–"/>
            </a:pPr>
            <a:r>
              <a:rPr lang="en-US" sz="1600" dirty="0">
                <a:solidFill>
                  <a:srgbClr val="00B050"/>
                </a:solidFill>
                <a:latin typeface="+mn-lt"/>
              </a:rPr>
              <a:t>AML with mutated </a:t>
            </a:r>
            <a:r>
              <a:rPr lang="en-US" sz="1600" i="1" dirty="0">
                <a:solidFill>
                  <a:srgbClr val="00B050"/>
                </a:solidFill>
                <a:latin typeface="+mn-lt"/>
              </a:rPr>
              <a:t>NPM1</a:t>
            </a:r>
            <a:endParaRPr lang="en-US" sz="1600" dirty="0">
              <a:solidFill>
                <a:srgbClr val="00B050"/>
              </a:solidFill>
              <a:latin typeface="+mn-lt"/>
            </a:endParaRPr>
          </a:p>
          <a:p>
            <a:pPr marL="742950" lvl="1" indent="-285750">
              <a:buFont typeface="Calibri" panose="020F0502020204030204" pitchFamily="34" charset="0"/>
              <a:buChar char="–"/>
            </a:pPr>
            <a:r>
              <a:rPr lang="en-US" sz="1600" dirty="0">
                <a:solidFill>
                  <a:srgbClr val="00B050"/>
                </a:solidFill>
                <a:latin typeface="+mn-lt"/>
              </a:rPr>
              <a:t>AML with double-mutated </a:t>
            </a:r>
            <a:r>
              <a:rPr lang="en-US" sz="1600" i="1" dirty="0">
                <a:solidFill>
                  <a:srgbClr val="00B050"/>
                </a:solidFill>
                <a:latin typeface="+mn-lt"/>
              </a:rPr>
              <a:t>CEBPA</a:t>
            </a:r>
          </a:p>
          <a:p>
            <a:pPr marL="742950" lvl="1" indent="-285750">
              <a:buFont typeface="Calibri" panose="020F0502020204030204" pitchFamily="34" charset="0"/>
              <a:buChar char="–"/>
            </a:pPr>
            <a:r>
              <a:rPr lang="en-US" sz="1600" b="1" dirty="0">
                <a:latin typeface="+mn-lt"/>
              </a:rPr>
              <a:t>AML with mutated</a:t>
            </a:r>
            <a:r>
              <a:rPr lang="en-US" sz="1600" b="1" i="1" dirty="0">
                <a:latin typeface="+mn-lt"/>
              </a:rPr>
              <a:t> RUNX1</a:t>
            </a:r>
          </a:p>
        </p:txBody>
      </p:sp>
    </p:spTree>
    <p:extLst>
      <p:ext uri="{BB962C8B-B14F-4D97-AF65-F5344CB8AC3E}">
        <p14:creationId xmlns:p14="http://schemas.microsoft.com/office/powerpoint/2010/main" val="19391572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325469"/>
            <a:ext cx="4368800" cy="707886"/>
          </a:xfrm>
          <a:prstGeom prst="rect">
            <a:avLst/>
          </a:prstGeom>
          <a:noFill/>
        </p:spPr>
        <p:txBody>
          <a:bodyPr wrap="square" rtlCol="0">
            <a:spAutoFit/>
          </a:bodyPr>
          <a:lstStyle/>
          <a:p>
            <a:r>
              <a:rPr lang="en-US" sz="2000" dirty="0">
                <a:solidFill>
                  <a:prstClr val="black"/>
                </a:solidFill>
                <a:latin typeface="+mn-lt"/>
              </a:rPr>
              <a:t>Thrombocytopenia with </a:t>
            </a:r>
            <a:r>
              <a:rPr lang="en-US" sz="2000" dirty="0" err="1">
                <a:solidFill>
                  <a:prstClr val="black"/>
                </a:solidFill>
                <a:latin typeface="+mn-lt"/>
              </a:rPr>
              <a:t>germline</a:t>
            </a:r>
            <a:r>
              <a:rPr lang="en-US" sz="2000" dirty="0">
                <a:solidFill>
                  <a:prstClr val="black"/>
                </a:solidFill>
                <a:latin typeface="+mn-lt"/>
              </a:rPr>
              <a:t> </a:t>
            </a:r>
            <a:r>
              <a:rPr lang="en-US" sz="2000" i="1" dirty="0">
                <a:solidFill>
                  <a:prstClr val="black"/>
                </a:solidFill>
                <a:latin typeface="+mn-lt"/>
              </a:rPr>
              <a:t>ANKRD26 </a:t>
            </a:r>
            <a:r>
              <a:rPr lang="en-US" sz="2000" dirty="0">
                <a:solidFill>
                  <a:prstClr val="black"/>
                </a:solidFill>
                <a:latin typeface="+mn-lt"/>
              </a:rPr>
              <a:t>mutation</a:t>
            </a:r>
          </a:p>
        </p:txBody>
      </p:sp>
      <p:sp>
        <p:nvSpPr>
          <p:cNvPr id="8" name="Rectangle 7"/>
          <p:cNvSpPr/>
          <p:nvPr/>
        </p:nvSpPr>
        <p:spPr>
          <a:xfrm>
            <a:off x="7213600" y="6553201"/>
            <a:ext cx="4978400" cy="307777"/>
          </a:xfrm>
          <a:prstGeom prst="rect">
            <a:avLst/>
          </a:prstGeom>
        </p:spPr>
        <p:txBody>
          <a:bodyPr wrap="square">
            <a:spAutoFit/>
          </a:bodyPr>
          <a:lstStyle/>
          <a:p>
            <a:pPr algn="r"/>
            <a:r>
              <a:rPr lang="en-US" sz="1400" dirty="0">
                <a:solidFill>
                  <a:prstClr val="black"/>
                </a:solidFill>
                <a:latin typeface="+mn-lt"/>
              </a:rPr>
              <a:t>Courtesy of L Peterson and J Vardiman</a:t>
            </a:r>
          </a:p>
        </p:txBody>
      </p:sp>
      <p:pic>
        <p:nvPicPr>
          <p:cNvPr id="3074" name="Picture 2" descr="Acute myeloid leukaemia with &lt;i&gt;GATA2&lt;/i&gt; mutation"/>
          <p:cNvPicPr>
            <a:picLocks noChangeAspect="1" noChangeArrowheads="1"/>
          </p:cNvPicPr>
          <p:nvPr/>
        </p:nvPicPr>
        <p:blipFill>
          <a:blip r:embed="rId2" cstate="print">
            <a:lum bright="13000" contrast="19000"/>
          </a:blip>
          <a:srcRect/>
          <a:stretch>
            <a:fillRect/>
          </a:stretch>
        </p:blipFill>
        <p:spPr bwMode="auto">
          <a:xfrm>
            <a:off x="4365626" y="0"/>
            <a:ext cx="7826375" cy="4419600"/>
          </a:xfrm>
          <a:prstGeom prst="rect">
            <a:avLst/>
          </a:prstGeom>
          <a:noFill/>
        </p:spPr>
      </p:pic>
      <p:sp>
        <p:nvSpPr>
          <p:cNvPr id="9" name="TextBox 8"/>
          <p:cNvSpPr txBox="1"/>
          <p:nvPr/>
        </p:nvSpPr>
        <p:spPr>
          <a:xfrm>
            <a:off x="7141881" y="4419600"/>
            <a:ext cx="3912161" cy="400110"/>
          </a:xfrm>
          <a:prstGeom prst="rect">
            <a:avLst/>
          </a:prstGeom>
          <a:noFill/>
        </p:spPr>
        <p:txBody>
          <a:bodyPr wrap="none" rtlCol="0">
            <a:spAutoFit/>
          </a:bodyPr>
          <a:lstStyle/>
          <a:p>
            <a:r>
              <a:rPr lang="en-US" sz="2000" dirty="0">
                <a:solidFill>
                  <a:prstClr val="black"/>
                </a:solidFill>
                <a:latin typeface="+mn-lt"/>
              </a:rPr>
              <a:t>AML with </a:t>
            </a:r>
            <a:r>
              <a:rPr lang="en-US" sz="2000" dirty="0" err="1">
                <a:solidFill>
                  <a:prstClr val="black"/>
                </a:solidFill>
                <a:latin typeface="+mn-lt"/>
              </a:rPr>
              <a:t>germline</a:t>
            </a:r>
            <a:r>
              <a:rPr lang="en-US" sz="2000" dirty="0">
                <a:solidFill>
                  <a:prstClr val="black"/>
                </a:solidFill>
                <a:latin typeface="+mn-lt"/>
              </a:rPr>
              <a:t> </a:t>
            </a:r>
            <a:r>
              <a:rPr lang="en-US" sz="2000" i="1" dirty="0">
                <a:solidFill>
                  <a:prstClr val="black"/>
                </a:solidFill>
                <a:latin typeface="+mn-lt"/>
              </a:rPr>
              <a:t>GATA2</a:t>
            </a:r>
            <a:r>
              <a:rPr lang="en-US" sz="2000" dirty="0">
                <a:solidFill>
                  <a:prstClr val="black"/>
                </a:solidFill>
                <a:latin typeface="+mn-lt"/>
              </a:rPr>
              <a:t> mutation</a:t>
            </a:r>
          </a:p>
        </p:txBody>
      </p:sp>
      <p:pic>
        <p:nvPicPr>
          <p:cNvPr id="3076" name="Picture 4" descr="Thrombocytopenia associated with germline &lt;i&gt;ANKRD26&lt;/i&gt; mutation"/>
          <p:cNvPicPr>
            <a:picLocks noChangeAspect="1" noChangeArrowheads="1"/>
          </p:cNvPicPr>
          <p:nvPr/>
        </p:nvPicPr>
        <p:blipFill>
          <a:blip r:embed="rId3" cstate="print"/>
          <a:srcRect l="10096" b="13462"/>
          <a:stretch>
            <a:fillRect/>
          </a:stretch>
        </p:blipFill>
        <p:spPr bwMode="auto">
          <a:xfrm>
            <a:off x="-1" y="2971800"/>
            <a:ext cx="7177476" cy="3886200"/>
          </a:xfrm>
          <a:prstGeom prst="rect">
            <a:avLst/>
          </a:prstGeom>
          <a:noFill/>
        </p:spPr>
      </p:pic>
      <p:sp>
        <p:nvSpPr>
          <p:cNvPr id="10" name="Title 1"/>
          <p:cNvSpPr txBox="1">
            <a:spLocks/>
          </p:cNvSpPr>
          <p:nvPr/>
        </p:nvSpPr>
        <p:spPr>
          <a:xfrm>
            <a:off x="10160" y="13959"/>
            <a:ext cx="4670426" cy="1325563"/>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algn="l"/>
            <a:r>
              <a:rPr lang="en-US" sz="3200" dirty="0"/>
              <a:t>Myeloid neoplasms with germline predisposition: new WHO category</a:t>
            </a:r>
          </a:p>
        </p:txBody>
      </p:sp>
    </p:spTree>
    <p:extLst>
      <p:ext uri="{BB962C8B-B14F-4D97-AF65-F5344CB8AC3E}">
        <p14:creationId xmlns:p14="http://schemas.microsoft.com/office/powerpoint/2010/main" val="2601885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22" y="228600"/>
            <a:ext cx="9956800" cy="838200"/>
          </a:xfrm>
        </p:spPr>
        <p:txBody>
          <a:bodyPr>
            <a:noAutofit/>
          </a:bodyPr>
          <a:lstStyle/>
          <a:p>
            <a:pPr algn="l"/>
            <a:r>
              <a:rPr lang="en-US" sz="4000" dirty="0">
                <a:solidFill>
                  <a:schemeClr val="tx1"/>
                </a:solidFill>
              </a:rPr>
              <a:t>Challenges in myeloid neoplasms occurring in a background genetic predisposition</a:t>
            </a:r>
          </a:p>
        </p:txBody>
      </p:sp>
      <p:sp>
        <p:nvSpPr>
          <p:cNvPr id="5" name="Content Placeholder 4"/>
          <p:cNvSpPr>
            <a:spLocks noGrp="1"/>
          </p:cNvSpPr>
          <p:nvPr>
            <p:ph idx="1"/>
          </p:nvPr>
        </p:nvSpPr>
        <p:spPr>
          <a:xfrm>
            <a:off x="134982" y="1524000"/>
            <a:ext cx="11686178" cy="4953000"/>
          </a:xfrm>
        </p:spPr>
        <p:txBody>
          <a:bodyPr/>
          <a:lstStyle/>
          <a:p>
            <a:pPr>
              <a:lnSpc>
                <a:spcPct val="90000"/>
              </a:lnSpc>
            </a:pPr>
            <a:r>
              <a:rPr lang="en-US" sz="2800" dirty="0"/>
              <a:t>Identifying the </a:t>
            </a:r>
            <a:r>
              <a:rPr lang="en-US" sz="2800" dirty="0" err="1"/>
              <a:t>germline</a:t>
            </a:r>
            <a:r>
              <a:rPr lang="en-US" sz="2800" dirty="0"/>
              <a:t> mutation</a:t>
            </a:r>
          </a:p>
          <a:p>
            <a:pPr lvl="1">
              <a:lnSpc>
                <a:spcPct val="90000"/>
              </a:lnSpc>
            </a:pPr>
            <a:r>
              <a:rPr lang="en-US" sz="2400" dirty="0"/>
              <a:t>Need to sequence non-hematopoietic tissue to know for certain that the mutation is </a:t>
            </a:r>
            <a:r>
              <a:rPr lang="en-US" sz="2400" dirty="0" err="1"/>
              <a:t>germline</a:t>
            </a:r>
            <a:endParaRPr lang="en-US" sz="2400" dirty="0"/>
          </a:p>
          <a:p>
            <a:pPr lvl="1">
              <a:lnSpc>
                <a:spcPct val="90000"/>
              </a:lnSpc>
            </a:pPr>
            <a:r>
              <a:rPr lang="en-US" sz="2400" dirty="0"/>
              <a:t>Need to be alert to the clues: detailed personal and family history (especially thrombocytopenia) and use of experienced genetic counselors</a:t>
            </a:r>
          </a:p>
          <a:p>
            <a:pPr lvl="1">
              <a:lnSpc>
                <a:spcPct val="90000"/>
              </a:lnSpc>
            </a:pPr>
            <a:r>
              <a:rPr lang="en-US" sz="2400" dirty="0"/>
              <a:t>Often newly arising mutations where family history is unhelpful</a:t>
            </a:r>
          </a:p>
          <a:p>
            <a:pPr>
              <a:lnSpc>
                <a:spcPct val="90000"/>
              </a:lnSpc>
            </a:pPr>
            <a:r>
              <a:rPr lang="en-US" dirty="0"/>
              <a:t>E</a:t>
            </a:r>
            <a:r>
              <a:rPr lang="en-US" sz="2800" dirty="0"/>
              <a:t>ntities can present in adulthood without prior clinical clues</a:t>
            </a:r>
          </a:p>
          <a:p>
            <a:pPr lvl="1">
              <a:lnSpc>
                <a:spcPct val="90000"/>
              </a:lnSpc>
            </a:pPr>
            <a:r>
              <a:rPr lang="en-US" sz="2400" dirty="0"/>
              <a:t>MDS/AML with </a:t>
            </a:r>
            <a:r>
              <a:rPr lang="en-US" sz="2400" i="1" dirty="0"/>
              <a:t>DDX41</a:t>
            </a:r>
            <a:r>
              <a:rPr lang="en-US" sz="2400" dirty="0"/>
              <a:t> mutation</a:t>
            </a:r>
          </a:p>
          <a:p>
            <a:pPr>
              <a:lnSpc>
                <a:spcPct val="90000"/>
              </a:lnSpc>
            </a:pPr>
            <a:r>
              <a:rPr lang="en-US" sz="2800" dirty="0"/>
              <a:t>Implications for family members, especially potential bone marrow donors</a:t>
            </a:r>
          </a:p>
          <a:p>
            <a:pPr>
              <a:lnSpc>
                <a:spcPct val="90000"/>
              </a:lnSpc>
            </a:pPr>
            <a:r>
              <a:rPr lang="en-US" sz="2800" dirty="0"/>
              <a:t>Germline predispositions are underrecognized in clinical practice—we need to do a better job identifying them! </a:t>
            </a:r>
          </a:p>
          <a:p>
            <a:pPr>
              <a:lnSpc>
                <a:spcPct val="90000"/>
              </a:lnSpc>
            </a:pPr>
            <a:endParaRPr lang="en-US" sz="2800" dirty="0"/>
          </a:p>
          <a:p>
            <a:pPr>
              <a:lnSpc>
                <a:spcPct val="90000"/>
              </a:lnSpc>
            </a:pPr>
            <a:endParaRPr lang="en-US" sz="2800" dirty="0"/>
          </a:p>
        </p:txBody>
      </p:sp>
      <p:sp>
        <p:nvSpPr>
          <p:cNvPr id="4" name="Rectangle 3"/>
          <p:cNvSpPr/>
          <p:nvPr/>
        </p:nvSpPr>
        <p:spPr>
          <a:xfrm>
            <a:off x="0" y="6324600"/>
            <a:ext cx="12192000" cy="523220"/>
          </a:xfrm>
          <a:prstGeom prst="rect">
            <a:avLst/>
          </a:prstGeom>
        </p:spPr>
        <p:txBody>
          <a:bodyPr wrap="square">
            <a:spAutoFit/>
          </a:bodyPr>
          <a:lstStyle/>
          <a:p>
            <a:r>
              <a:rPr lang="en-US" sz="1400" dirty="0" err="1">
                <a:solidFill>
                  <a:prstClr val="black"/>
                </a:solidFill>
                <a:latin typeface="+mn-lt"/>
              </a:rPr>
              <a:t>Czuchlewski</a:t>
            </a:r>
            <a:r>
              <a:rPr lang="en-US" sz="1400" dirty="0">
                <a:solidFill>
                  <a:prstClr val="black"/>
                </a:solidFill>
                <a:latin typeface="+mn-lt"/>
              </a:rPr>
              <a:t> DR et al. </a:t>
            </a:r>
            <a:r>
              <a:rPr lang="en-US" sz="1400" dirty="0" err="1">
                <a:solidFill>
                  <a:prstClr val="black"/>
                </a:solidFill>
                <a:latin typeface="+mn-lt"/>
              </a:rPr>
              <a:t>Surg</a:t>
            </a:r>
            <a:r>
              <a:rPr lang="en-US" sz="1400" dirty="0">
                <a:solidFill>
                  <a:prstClr val="black"/>
                </a:solidFill>
                <a:latin typeface="+mn-lt"/>
              </a:rPr>
              <a:t> </a:t>
            </a:r>
            <a:r>
              <a:rPr lang="en-US" sz="1400" dirty="0" err="1">
                <a:solidFill>
                  <a:prstClr val="black"/>
                </a:solidFill>
                <a:latin typeface="+mn-lt"/>
              </a:rPr>
              <a:t>Pathol</a:t>
            </a:r>
            <a:r>
              <a:rPr lang="en-US" sz="1400" dirty="0">
                <a:solidFill>
                  <a:prstClr val="black"/>
                </a:solidFill>
                <a:latin typeface="+mn-lt"/>
              </a:rPr>
              <a:t> </a:t>
            </a:r>
            <a:r>
              <a:rPr lang="en-US" sz="1400" dirty="0" err="1">
                <a:solidFill>
                  <a:prstClr val="black"/>
                </a:solidFill>
                <a:latin typeface="+mn-lt"/>
              </a:rPr>
              <a:t>Clin</a:t>
            </a:r>
            <a:r>
              <a:rPr lang="en-US" sz="1400" dirty="0">
                <a:solidFill>
                  <a:prstClr val="black"/>
                </a:solidFill>
                <a:latin typeface="+mn-lt"/>
              </a:rPr>
              <a:t> 2016:9:165, West AH et al. Ann NY </a:t>
            </a:r>
            <a:r>
              <a:rPr lang="en-US" sz="1400" dirty="0" err="1">
                <a:solidFill>
                  <a:prstClr val="black"/>
                </a:solidFill>
                <a:latin typeface="+mn-lt"/>
              </a:rPr>
              <a:t>Acad</a:t>
            </a:r>
            <a:r>
              <a:rPr lang="en-US" sz="1400" dirty="0">
                <a:solidFill>
                  <a:prstClr val="black"/>
                </a:solidFill>
                <a:latin typeface="+mn-lt"/>
              </a:rPr>
              <a:t> </a:t>
            </a:r>
            <a:r>
              <a:rPr lang="en-US" sz="1400" dirty="0" err="1">
                <a:solidFill>
                  <a:prstClr val="black"/>
                </a:solidFill>
                <a:latin typeface="+mn-lt"/>
              </a:rPr>
              <a:t>Sci</a:t>
            </a:r>
            <a:r>
              <a:rPr lang="en-US" sz="1400" dirty="0">
                <a:solidFill>
                  <a:prstClr val="black"/>
                </a:solidFill>
                <a:latin typeface="+mn-lt"/>
              </a:rPr>
              <a:t> 2014;1310:111, </a:t>
            </a:r>
            <a:r>
              <a:rPr lang="en-US" sz="1400" dirty="0" err="1">
                <a:solidFill>
                  <a:prstClr val="black"/>
                </a:solidFill>
                <a:latin typeface="+mn-lt"/>
              </a:rPr>
              <a:t>Wlodarski</a:t>
            </a:r>
            <a:r>
              <a:rPr lang="en-US" sz="1400" dirty="0">
                <a:solidFill>
                  <a:prstClr val="black"/>
                </a:solidFill>
                <a:latin typeface="+mn-lt"/>
              </a:rPr>
              <a:t> MW et al. Blood 2016;127:1387,  </a:t>
            </a:r>
            <a:r>
              <a:rPr lang="en-US" sz="1400" dirty="0" err="1">
                <a:solidFill>
                  <a:prstClr val="black"/>
                </a:solidFill>
                <a:latin typeface="+mn-lt"/>
              </a:rPr>
              <a:t>Lewinsohn</a:t>
            </a:r>
            <a:r>
              <a:rPr lang="en-US" sz="1400" dirty="0">
                <a:solidFill>
                  <a:prstClr val="black"/>
                </a:solidFill>
                <a:latin typeface="+mn-lt"/>
              </a:rPr>
              <a:t> M et al. Blood 2016:127:1017.</a:t>
            </a:r>
          </a:p>
        </p:txBody>
      </p:sp>
    </p:spTree>
    <p:extLst>
      <p:ext uri="{BB962C8B-B14F-4D97-AF65-F5344CB8AC3E}">
        <p14:creationId xmlns:p14="http://schemas.microsoft.com/office/powerpoint/2010/main" val="1575201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9451" y="152400"/>
            <a:ext cx="11682549" cy="920572"/>
          </a:xfrm>
        </p:spPr>
        <p:txBody>
          <a:bodyPr>
            <a:noAutofit/>
          </a:bodyPr>
          <a:lstStyle/>
          <a:p>
            <a:pPr algn="l"/>
            <a:r>
              <a:rPr lang="en-US" sz="3600" dirty="0">
                <a:latin typeface="+mn-lt"/>
              </a:rPr>
              <a:t>AML with myelodysplasia-related changes (AML-MRC): </a:t>
            </a:r>
            <a:br>
              <a:rPr lang="en-US" sz="3600" dirty="0">
                <a:latin typeface="+mn-lt"/>
              </a:rPr>
            </a:br>
            <a:r>
              <a:rPr lang="en-US" sz="3600" dirty="0">
                <a:latin typeface="+mn-lt"/>
              </a:rPr>
              <a:t>“AML with baggage”</a:t>
            </a:r>
          </a:p>
        </p:txBody>
      </p:sp>
      <p:sp>
        <p:nvSpPr>
          <p:cNvPr id="555011" name="Text Box 4"/>
          <p:cNvSpPr txBox="1">
            <a:spLocks noChangeArrowheads="1"/>
          </p:cNvSpPr>
          <p:nvPr/>
        </p:nvSpPr>
        <p:spPr bwMode="auto">
          <a:xfrm>
            <a:off x="-36871" y="6550223"/>
            <a:ext cx="5846472" cy="307777"/>
          </a:xfrm>
          <a:prstGeom prst="rect">
            <a:avLst/>
          </a:prstGeom>
          <a:noFill/>
          <a:ln w="9525">
            <a:noFill/>
            <a:miter lim="800000"/>
            <a:headEnd/>
            <a:tailEnd/>
          </a:ln>
        </p:spPr>
        <p:txBody>
          <a:bodyPr wrap="none">
            <a:spAutoFit/>
          </a:bodyPr>
          <a:lstStyle/>
          <a:p>
            <a:r>
              <a:rPr lang="en-US" sz="1400" dirty="0">
                <a:latin typeface="+mn-lt"/>
                <a:ea typeface="ＭＳ Ｐゴシック" pitchFamily="-1" charset="-128"/>
              </a:rPr>
              <a:t>Walter MJ et al. NEJM 2012;366:1090; </a:t>
            </a:r>
            <a:r>
              <a:rPr lang="en-US" sz="1400" dirty="0">
                <a:latin typeface="+mn-lt"/>
              </a:rPr>
              <a:t>Lindsley RC et al. Blood 2015;125:1367</a:t>
            </a:r>
            <a:endParaRPr lang="en-US" sz="1400" dirty="0">
              <a:latin typeface="+mn-lt"/>
              <a:ea typeface="ＭＳ Ｐゴシック" pitchFamily="-1" charset="-128"/>
            </a:endParaRPr>
          </a:p>
        </p:txBody>
      </p:sp>
      <p:pic>
        <p:nvPicPr>
          <p:cNvPr id="555012" name="Picture 5"/>
          <p:cNvPicPr>
            <a:picLocks noChangeAspect="1"/>
          </p:cNvPicPr>
          <p:nvPr/>
        </p:nvPicPr>
        <p:blipFill rotWithShape="1">
          <a:blip r:embed="rId2" cstate="print"/>
          <a:srcRect l="2464" r="56274"/>
          <a:stretch/>
        </p:blipFill>
        <p:spPr bwMode="auto">
          <a:xfrm>
            <a:off x="305655" y="1219200"/>
            <a:ext cx="4496034" cy="4475791"/>
          </a:xfrm>
          <a:prstGeom prst="rect">
            <a:avLst/>
          </a:prstGeom>
          <a:noFill/>
          <a:ln w="9525">
            <a:noFill/>
            <a:miter lim="800000"/>
            <a:headEnd/>
            <a:tailEnd/>
          </a:ln>
        </p:spPr>
      </p:pic>
      <p:pic>
        <p:nvPicPr>
          <p:cNvPr id="555013" name="Picture 6"/>
          <p:cNvPicPr>
            <a:picLocks noChangeAspect="1"/>
          </p:cNvPicPr>
          <p:nvPr/>
        </p:nvPicPr>
        <p:blipFill>
          <a:blip r:embed="rId2" cstate="print"/>
          <a:srcRect l="81178"/>
          <a:stretch>
            <a:fillRect/>
          </a:stretch>
        </p:blipFill>
        <p:spPr bwMode="auto">
          <a:xfrm>
            <a:off x="4878869" y="1210408"/>
            <a:ext cx="2547496" cy="4475791"/>
          </a:xfrm>
          <a:prstGeom prst="rect">
            <a:avLst/>
          </a:prstGeom>
          <a:noFill/>
          <a:ln w="9525">
            <a:noFill/>
            <a:miter lim="800000"/>
            <a:headEnd/>
            <a:tailEnd/>
          </a:ln>
        </p:spPr>
      </p:pic>
      <p:pic>
        <p:nvPicPr>
          <p:cNvPr id="8" name="Picture 7"/>
          <p:cNvPicPr>
            <a:picLocks noChangeAspect="1"/>
          </p:cNvPicPr>
          <p:nvPr/>
        </p:nvPicPr>
        <p:blipFill>
          <a:blip r:embed="rId2" cstate="print"/>
          <a:srcRect l="43916"/>
          <a:stretch>
            <a:fillRect/>
          </a:stretch>
        </p:blipFill>
        <p:spPr bwMode="auto">
          <a:xfrm>
            <a:off x="4801689" y="1219200"/>
            <a:ext cx="6084280" cy="4475791"/>
          </a:xfrm>
          <a:prstGeom prst="rect">
            <a:avLst/>
          </a:prstGeom>
          <a:noFill/>
          <a:ln w="9525">
            <a:noFill/>
            <a:miter lim="800000"/>
            <a:headEnd/>
            <a:tailEnd/>
          </a:ln>
        </p:spPr>
      </p:pic>
      <p:sp>
        <p:nvSpPr>
          <p:cNvPr id="3" name="Rectangle 2"/>
          <p:cNvSpPr/>
          <p:nvPr/>
        </p:nvSpPr>
        <p:spPr>
          <a:xfrm>
            <a:off x="-152400" y="5713615"/>
            <a:ext cx="11314492" cy="1200329"/>
          </a:xfrm>
          <a:prstGeom prst="rect">
            <a:avLst/>
          </a:prstGeom>
        </p:spPr>
        <p:txBody>
          <a:bodyPr wrap="square">
            <a:spAutoFit/>
          </a:bodyPr>
          <a:lstStyle/>
          <a:p>
            <a:pPr marL="914400" lvl="1" indent="-457200" defTabSz="457200" eaLnBrk="0" fontAlgn="base" hangingPunct="0">
              <a:spcBef>
                <a:spcPct val="20000"/>
              </a:spcBef>
              <a:spcAft>
                <a:spcPct val="0"/>
              </a:spcAft>
              <a:buClr>
                <a:srgbClr val="1E5A84"/>
              </a:buClr>
              <a:buFont typeface="Arial" panose="020B0604020202020204" pitchFamily="34" charset="0"/>
              <a:buChar char="•"/>
              <a:defRPr/>
            </a:pPr>
            <a:r>
              <a:rPr lang="en-US" sz="2400" dirty="0">
                <a:latin typeface="+mn-lt"/>
              </a:rPr>
              <a:t>Mutations in </a:t>
            </a:r>
            <a:r>
              <a:rPr lang="en-US" sz="2400" i="1" dirty="0">
                <a:latin typeface="+mn-lt"/>
              </a:rPr>
              <a:t>SRSF2, SF3B1, U2AF1, ZRSR2, ASXL1, EZH2, BCOR, STAG2 </a:t>
            </a:r>
            <a:r>
              <a:rPr lang="en-US" sz="2400" dirty="0">
                <a:latin typeface="+mn-lt"/>
              </a:rPr>
              <a:t>specifically are associated with AML arising from MDS</a:t>
            </a:r>
            <a:endParaRPr lang="en-US" sz="2400" i="1" dirty="0">
              <a:latin typeface="+mn-lt"/>
            </a:endParaRPr>
          </a:p>
          <a:p>
            <a:pPr marL="1371600" lvl="2" indent="-457200" defTabSz="457200" eaLnBrk="0" fontAlgn="base" hangingPunct="0">
              <a:spcBef>
                <a:spcPct val="20000"/>
              </a:spcBef>
              <a:spcAft>
                <a:spcPct val="0"/>
              </a:spcAft>
              <a:buClr>
                <a:srgbClr val="1E5A84"/>
              </a:buClr>
              <a:buFont typeface="Calibri" panose="020F0502020204030204" pitchFamily="34" charset="0"/>
              <a:buChar char="–"/>
              <a:defRPr/>
            </a:pPr>
            <a:endParaRPr lang="en-US" sz="2000" dirty="0">
              <a:latin typeface="+mn-lt"/>
            </a:endParaRPr>
          </a:p>
        </p:txBody>
      </p:sp>
    </p:spTree>
    <p:extLst>
      <p:ext uri="{BB962C8B-B14F-4D97-AF65-F5344CB8AC3E}">
        <p14:creationId xmlns:p14="http://schemas.microsoft.com/office/powerpoint/2010/main" val="3362267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idx="4294967295"/>
          </p:nvPr>
        </p:nvSpPr>
        <p:spPr>
          <a:xfrm>
            <a:off x="419100" y="0"/>
            <a:ext cx="11277600" cy="1143000"/>
          </a:xfrm>
        </p:spPr>
        <p:txBody>
          <a:bodyPr>
            <a:noAutofit/>
          </a:bodyPr>
          <a:lstStyle/>
          <a:p>
            <a:r>
              <a:rPr lang="en-US" sz="4000" dirty="0"/>
              <a:t>WHO 2016 AML with myelodysplasia-related changes</a:t>
            </a:r>
          </a:p>
        </p:txBody>
      </p:sp>
      <p:sp>
        <p:nvSpPr>
          <p:cNvPr id="8" name="Rectangle 7"/>
          <p:cNvSpPr/>
          <p:nvPr/>
        </p:nvSpPr>
        <p:spPr>
          <a:xfrm>
            <a:off x="56907" y="989038"/>
            <a:ext cx="8460398" cy="580292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Rectangle 3"/>
          <p:cNvSpPr txBox="1">
            <a:spLocks noChangeArrowheads="1"/>
          </p:cNvSpPr>
          <p:nvPr/>
        </p:nvSpPr>
        <p:spPr bwMode="auto">
          <a:xfrm>
            <a:off x="56907" y="953863"/>
            <a:ext cx="88392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742950" lvl="1" indent="-285750" defTabSz="457200" eaLnBrk="0" hangingPunct="0">
              <a:spcBef>
                <a:spcPct val="20000"/>
              </a:spcBef>
              <a:buFont typeface="Arial" charset="0"/>
              <a:buChar char="–"/>
              <a:defRPr/>
            </a:pPr>
            <a:r>
              <a:rPr lang="en-US" sz="4000" dirty="0">
                <a:solidFill>
                  <a:srgbClr val="FFFF00"/>
                </a:solidFill>
                <a:latin typeface="+mn-lt"/>
              </a:rPr>
              <a:t>Any prior diagnosis of MDS or MDS/</a:t>
            </a:r>
            <a:r>
              <a:rPr lang="en-US" sz="4000" dirty="0" err="1">
                <a:solidFill>
                  <a:srgbClr val="FFFF00"/>
                </a:solidFill>
                <a:latin typeface="+mn-lt"/>
              </a:rPr>
              <a:t>MPN</a:t>
            </a:r>
            <a:endParaRPr lang="en-US" sz="4000" dirty="0">
              <a:solidFill>
                <a:srgbClr val="FFFF00"/>
              </a:solidFill>
              <a:latin typeface="+mn-lt"/>
            </a:endParaRPr>
          </a:p>
          <a:p>
            <a:pPr marL="342900" indent="-342900" defTabSz="457200" eaLnBrk="0" hangingPunct="0">
              <a:spcBef>
                <a:spcPct val="20000"/>
              </a:spcBef>
              <a:buFont typeface="Arial" charset="0"/>
              <a:buChar char="•"/>
              <a:defRPr/>
            </a:pPr>
            <a:endParaRPr lang="en-US" sz="4400" b="1" dirty="0">
              <a:solidFill>
                <a:srgbClr val="FFFF00"/>
              </a:solidFill>
              <a:latin typeface="+mn-lt"/>
            </a:endParaRPr>
          </a:p>
        </p:txBody>
      </p:sp>
      <p:pic>
        <p:nvPicPr>
          <p:cNvPr id="9" name="Picture 8"/>
          <p:cNvPicPr>
            <a:picLocks noChangeAspect="1"/>
          </p:cNvPicPr>
          <p:nvPr/>
        </p:nvPicPr>
        <p:blipFill>
          <a:blip r:embed="rId2"/>
          <a:stretch>
            <a:fillRect/>
          </a:stretch>
        </p:blipFill>
        <p:spPr>
          <a:xfrm>
            <a:off x="8513011" y="989038"/>
            <a:ext cx="3619605" cy="2795956"/>
          </a:xfrm>
          <a:prstGeom prst="rect">
            <a:avLst/>
          </a:prstGeom>
        </p:spPr>
      </p:pic>
      <p:sp>
        <p:nvSpPr>
          <p:cNvPr id="10" name="Rectangle 9"/>
          <p:cNvSpPr/>
          <p:nvPr/>
        </p:nvSpPr>
        <p:spPr>
          <a:xfrm>
            <a:off x="8686800" y="6543969"/>
            <a:ext cx="3505200" cy="321306"/>
          </a:xfrm>
          <a:prstGeom prst="rect">
            <a:avLst/>
          </a:prstGeom>
        </p:spPr>
        <p:txBody>
          <a:bodyPr wrap="square">
            <a:spAutoFit/>
          </a:bodyPr>
          <a:lstStyle/>
          <a:p>
            <a:pPr>
              <a:lnSpc>
                <a:spcPct val="93000"/>
              </a:lnSpc>
              <a:buClr>
                <a:srgbClr val="000000"/>
              </a:buClr>
              <a:buSzPct val="100000"/>
              <a:buFont typeface="Times New Roman" charset="0"/>
              <a:buNone/>
            </a:pPr>
            <a:r>
              <a:rPr lang="en-US" sz="1600" dirty="0">
                <a:latin typeface="+mj-lt"/>
              </a:rPr>
              <a:t>Huck A et al. </a:t>
            </a:r>
            <a:r>
              <a:rPr lang="en-US" sz="1600" dirty="0" err="1">
                <a:latin typeface="+mj-lt"/>
              </a:rPr>
              <a:t>Leuk</a:t>
            </a:r>
            <a:r>
              <a:rPr lang="en-US" sz="1600" dirty="0">
                <a:latin typeface="+mj-lt"/>
              </a:rPr>
              <a:t> Res 2015; 39:1034</a:t>
            </a:r>
          </a:p>
        </p:txBody>
      </p:sp>
      <p:grpSp>
        <p:nvGrpSpPr>
          <p:cNvPr id="4" name="Group 3"/>
          <p:cNvGrpSpPr/>
          <p:nvPr/>
        </p:nvGrpSpPr>
        <p:grpSpPr>
          <a:xfrm>
            <a:off x="25400" y="2181862"/>
            <a:ext cx="8506706" cy="4683413"/>
            <a:chOff x="25400" y="2181862"/>
            <a:chExt cx="8506706" cy="4683413"/>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143"/>
            <a:stretch/>
          </p:blipFill>
          <p:spPr>
            <a:xfrm>
              <a:off x="73906" y="3276600"/>
              <a:ext cx="8458200" cy="3588675"/>
            </a:xfrm>
            <a:prstGeom prst="rect">
              <a:avLst/>
            </a:prstGeom>
          </p:spPr>
        </p:pic>
        <p:sp>
          <p:nvSpPr>
            <p:cNvPr id="11" name="Rectangle 10"/>
            <p:cNvSpPr/>
            <p:nvPr/>
          </p:nvSpPr>
          <p:spPr>
            <a:xfrm>
              <a:off x="25400" y="2181862"/>
              <a:ext cx="8458200" cy="2739211"/>
            </a:xfrm>
            <a:prstGeom prst="rect">
              <a:avLst/>
            </a:prstGeom>
            <a:noFill/>
          </p:spPr>
          <p:txBody>
            <a:bodyPr wrap="square">
              <a:spAutoFit/>
            </a:bodyPr>
            <a:lstStyle/>
            <a:p>
              <a:pPr marL="742950" lvl="1" indent="-285750" defTabSz="457200" eaLnBrk="0" hangingPunct="0">
                <a:spcBef>
                  <a:spcPct val="20000"/>
                </a:spcBef>
                <a:buFont typeface="Arial" charset="0"/>
                <a:buChar char="–"/>
                <a:defRPr/>
              </a:pPr>
              <a:r>
                <a:rPr lang="en-US" sz="4000" dirty="0">
                  <a:solidFill>
                    <a:srgbClr val="FFFF00"/>
                  </a:solidFill>
                  <a:latin typeface="+mn-lt"/>
                </a:rPr>
                <a:t>MDS-associated cytogenetics</a:t>
              </a:r>
            </a:p>
            <a:p>
              <a:pPr marL="742950" lvl="1" indent="-285750" defTabSz="457200" eaLnBrk="0" hangingPunct="0">
                <a:spcBef>
                  <a:spcPct val="20000"/>
                </a:spcBef>
                <a:buFont typeface="Arial" charset="0"/>
                <a:buChar char="–"/>
                <a:defRPr/>
              </a:pPr>
              <a:r>
                <a:rPr lang="en-US" sz="4000" dirty="0">
                  <a:solidFill>
                    <a:srgbClr val="FFFF00"/>
                  </a:solidFill>
                  <a:latin typeface="+mn-lt"/>
                </a:rPr>
                <a:t>Severe morphologic dysplasia</a:t>
              </a:r>
            </a:p>
            <a:p>
              <a:pPr marL="1143000" lvl="2" indent="-228600" defTabSz="457200" eaLnBrk="0" hangingPunct="0">
                <a:spcBef>
                  <a:spcPct val="20000"/>
                </a:spcBef>
                <a:buFont typeface="Arial" charset="0"/>
                <a:buChar char="•"/>
                <a:defRPr/>
              </a:pPr>
              <a:r>
                <a:rPr lang="en-US" sz="4000" dirty="0">
                  <a:solidFill>
                    <a:srgbClr val="FFFF00"/>
                  </a:solidFill>
                  <a:latin typeface="+mn-lt"/>
                </a:rPr>
                <a:t>&gt;</a:t>
              </a:r>
              <a:r>
                <a:rPr lang="en-US" sz="3600" dirty="0">
                  <a:solidFill>
                    <a:srgbClr val="FFFF00"/>
                  </a:solidFill>
                  <a:latin typeface="+mn-lt"/>
                </a:rPr>
                <a:t>50% of cells from at least 2 lineages are dysplastic</a:t>
              </a:r>
              <a:endParaRPr lang="en-US" sz="4000" dirty="0">
                <a:solidFill>
                  <a:srgbClr val="FFFF00"/>
                </a:solidFill>
                <a:latin typeface="+mn-lt"/>
              </a:endParaRPr>
            </a:p>
          </p:txBody>
        </p:sp>
      </p:grpSp>
    </p:spTree>
    <p:extLst>
      <p:ext uri="{BB962C8B-B14F-4D97-AF65-F5344CB8AC3E}">
        <p14:creationId xmlns:p14="http://schemas.microsoft.com/office/powerpoint/2010/main" val="337960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 y="152400"/>
            <a:ext cx="11658600" cy="781983"/>
          </a:xfrm>
        </p:spPr>
        <p:txBody>
          <a:bodyPr>
            <a:noAutofit/>
          </a:bodyPr>
          <a:lstStyle/>
          <a:p>
            <a:pPr algn="l"/>
            <a:r>
              <a:rPr lang="en-US" sz="3600" dirty="0"/>
              <a:t>Significance of morphologic dysplasia in de novo AML with normal karyotype</a:t>
            </a:r>
          </a:p>
        </p:txBody>
      </p:sp>
      <p:sp>
        <p:nvSpPr>
          <p:cNvPr id="3" name="Content Placeholder 2"/>
          <p:cNvSpPr>
            <a:spLocks noGrp="1"/>
          </p:cNvSpPr>
          <p:nvPr>
            <p:ph idx="1"/>
          </p:nvPr>
        </p:nvSpPr>
        <p:spPr>
          <a:xfrm>
            <a:off x="20320" y="1219200"/>
            <a:ext cx="6163095" cy="4525963"/>
          </a:xfrm>
        </p:spPr>
        <p:txBody>
          <a:bodyPr>
            <a:noAutofit/>
          </a:bodyPr>
          <a:lstStyle/>
          <a:p>
            <a:r>
              <a:rPr lang="en-US" dirty="0"/>
              <a:t>Unclear if morphologic dysplasia alone is independently significant</a:t>
            </a:r>
          </a:p>
          <a:p>
            <a:pPr lvl="1"/>
            <a:r>
              <a:rPr lang="en-US" dirty="0"/>
              <a:t>Merely associated with true prognosis drivers (poor-prognosis karyotype and gene mutations)?</a:t>
            </a:r>
          </a:p>
          <a:p>
            <a:r>
              <a:rPr lang="en-US" dirty="0"/>
              <a:t>However, WHO criteria for multilineage dysplasia are not evidence-based and may not be optimal</a:t>
            </a:r>
          </a:p>
        </p:txBody>
      </p:sp>
      <p:sp>
        <p:nvSpPr>
          <p:cNvPr id="4" name="Text Box 4"/>
          <p:cNvSpPr txBox="1">
            <a:spLocks noChangeArrowheads="1"/>
          </p:cNvSpPr>
          <p:nvPr/>
        </p:nvSpPr>
        <p:spPr bwMode="auto">
          <a:xfrm>
            <a:off x="20320" y="6334780"/>
            <a:ext cx="12171680" cy="523220"/>
          </a:xfrm>
          <a:prstGeom prst="rect">
            <a:avLst/>
          </a:prstGeom>
          <a:noFill/>
          <a:ln w="9525">
            <a:noFill/>
            <a:miter lim="800000"/>
            <a:headEnd/>
            <a:tailEnd/>
          </a:ln>
        </p:spPr>
        <p:txBody>
          <a:bodyPr wrap="square">
            <a:spAutoFit/>
          </a:bodyPr>
          <a:lstStyle/>
          <a:p>
            <a:r>
              <a:rPr lang="en-US" sz="1400" dirty="0">
                <a:latin typeface="+mn-lt"/>
                <a:ea typeface="ＭＳ Ｐゴシック" pitchFamily="-1" charset="-128"/>
              </a:rPr>
              <a:t>Diaz-</a:t>
            </a:r>
            <a:r>
              <a:rPr lang="en-US" sz="1400" dirty="0" err="1">
                <a:latin typeface="+mn-lt"/>
                <a:ea typeface="ＭＳ Ｐゴシック" pitchFamily="-1" charset="-128"/>
              </a:rPr>
              <a:t>Beya</a:t>
            </a:r>
            <a:r>
              <a:rPr lang="en-US" sz="1400" dirty="0">
                <a:latin typeface="+mn-lt"/>
                <a:ea typeface="ＭＳ Ｐゴシック" pitchFamily="-1" charset="-128"/>
              </a:rPr>
              <a:t> M Blood 2010;116:6147, Weinberg OK Blood 2009;113:1906, Weinberg OK Mod </a:t>
            </a:r>
            <a:r>
              <a:rPr lang="en-US" sz="1400" dirty="0" err="1">
                <a:latin typeface="+mn-lt"/>
                <a:ea typeface="ＭＳ Ｐゴシック" pitchFamily="-1" charset="-128"/>
              </a:rPr>
              <a:t>Pathol</a:t>
            </a:r>
            <a:r>
              <a:rPr lang="en-US" sz="1400" dirty="0">
                <a:latin typeface="+mn-lt"/>
                <a:ea typeface="ＭＳ Ｐゴシック" pitchFamily="-1" charset="-128"/>
              </a:rPr>
              <a:t> 2015;28:965, </a:t>
            </a:r>
            <a:r>
              <a:rPr lang="en-US" sz="1400" dirty="0" err="1">
                <a:latin typeface="+mn-lt"/>
                <a:ea typeface="ＭＳ Ｐゴシック" pitchFamily="-1" charset="-128"/>
              </a:rPr>
              <a:t>Devillier</a:t>
            </a:r>
            <a:r>
              <a:rPr lang="en-US" sz="1400" dirty="0">
                <a:latin typeface="+mn-lt"/>
                <a:ea typeface="ＭＳ Ｐゴシック" pitchFamily="-1" charset="-128"/>
              </a:rPr>
              <a:t> R et al. </a:t>
            </a:r>
            <a:r>
              <a:rPr lang="en-US" sz="1400" dirty="0" err="1">
                <a:latin typeface="+mn-lt"/>
                <a:ea typeface="ＭＳ Ｐゴシック" pitchFamily="-1" charset="-128"/>
              </a:rPr>
              <a:t>Oncotarget</a:t>
            </a:r>
            <a:r>
              <a:rPr lang="en-US" sz="1400" dirty="0">
                <a:latin typeface="+mn-lt"/>
                <a:ea typeface="ＭＳ Ｐゴシック" pitchFamily="-1" charset="-128"/>
              </a:rPr>
              <a:t> 2015;10:8388, </a:t>
            </a:r>
            <a:r>
              <a:rPr lang="en-US" sz="1400" dirty="0" err="1">
                <a:latin typeface="+mn-lt"/>
                <a:ea typeface="ＭＳ Ｐゴシック" pitchFamily="-1" charset="-128"/>
              </a:rPr>
              <a:t>Rozman</a:t>
            </a:r>
            <a:r>
              <a:rPr lang="en-US" sz="1400" dirty="0">
                <a:latin typeface="+mn-lt"/>
                <a:ea typeface="ＭＳ Ｐゴシック" pitchFamily="-1" charset="-128"/>
              </a:rPr>
              <a:t> M et al. Ann </a:t>
            </a:r>
            <a:r>
              <a:rPr lang="en-US" sz="1400" dirty="0" err="1">
                <a:latin typeface="+mn-lt"/>
                <a:ea typeface="ＭＳ Ｐゴシック" pitchFamily="-1" charset="-128"/>
              </a:rPr>
              <a:t>Hematol</a:t>
            </a:r>
            <a:r>
              <a:rPr lang="en-US" sz="1400" dirty="0">
                <a:latin typeface="+mn-lt"/>
                <a:ea typeface="ＭＳ Ｐゴシック" pitchFamily="-1" charset="-128"/>
              </a:rPr>
              <a:t> 2014;93:1695, Weinberg OK </a:t>
            </a:r>
            <a:r>
              <a:rPr lang="en-US" sz="1400" dirty="0" err="1">
                <a:latin typeface="+mn-lt"/>
                <a:ea typeface="ＭＳ Ｐゴシック" pitchFamily="-1" charset="-128"/>
              </a:rPr>
              <a:t>Haematologica</a:t>
            </a:r>
            <a:r>
              <a:rPr lang="en-US" sz="1400" dirty="0">
                <a:latin typeface="+mn-lt"/>
                <a:ea typeface="ＭＳ Ｐゴシック" pitchFamily="-1" charset="-128"/>
              </a:rPr>
              <a:t> 2018 (</a:t>
            </a:r>
            <a:r>
              <a:rPr lang="en-US" sz="1400" dirty="0" err="1">
                <a:latin typeface="+mn-lt"/>
                <a:ea typeface="ＭＳ Ｐゴシック" pitchFamily="-1" charset="-128"/>
              </a:rPr>
              <a:t>Epub</a:t>
            </a:r>
            <a:r>
              <a:rPr lang="en-US" sz="1400" dirty="0">
                <a:latin typeface="+mn-lt"/>
                <a:ea typeface="ＭＳ Ｐゴシック" pitchFamily="-1" charset="-128"/>
              </a:rPr>
              <a:t>) </a:t>
            </a:r>
          </a:p>
        </p:txBody>
      </p:sp>
      <p:grpSp>
        <p:nvGrpSpPr>
          <p:cNvPr id="9" name="Group 8"/>
          <p:cNvGrpSpPr/>
          <p:nvPr/>
        </p:nvGrpSpPr>
        <p:grpSpPr>
          <a:xfrm>
            <a:off x="6183415" y="558631"/>
            <a:ext cx="5678385" cy="5826895"/>
            <a:chOff x="6183415" y="558631"/>
            <a:chExt cx="5678385" cy="5826895"/>
          </a:xfrm>
        </p:grpSpPr>
        <p:pic>
          <p:nvPicPr>
            <p:cNvPr id="5" name="Picture 4"/>
            <p:cNvPicPr>
              <a:picLocks noChangeAspect="1"/>
            </p:cNvPicPr>
            <p:nvPr/>
          </p:nvPicPr>
          <p:blipFill>
            <a:blip r:embed="rId2"/>
            <a:stretch>
              <a:fillRect/>
            </a:stretch>
          </p:blipFill>
          <p:spPr>
            <a:xfrm>
              <a:off x="7543800" y="558631"/>
              <a:ext cx="4069422" cy="3048284"/>
            </a:xfrm>
            <a:prstGeom prst="rect">
              <a:avLst/>
            </a:prstGeom>
          </p:spPr>
        </p:pic>
        <p:pic>
          <p:nvPicPr>
            <p:cNvPr id="6" name="Picture 5"/>
            <p:cNvPicPr>
              <a:picLocks noChangeAspect="1"/>
            </p:cNvPicPr>
            <p:nvPr/>
          </p:nvPicPr>
          <p:blipFill>
            <a:blip r:embed="rId3">
              <a:lum bright="-25000" contrast="55000"/>
            </a:blip>
            <a:stretch>
              <a:fillRect/>
            </a:stretch>
          </p:blipFill>
          <p:spPr>
            <a:xfrm>
              <a:off x="6183415" y="3587009"/>
              <a:ext cx="5678385" cy="2798517"/>
            </a:xfrm>
            <a:prstGeom prst="rect">
              <a:avLst/>
            </a:prstGeom>
          </p:spPr>
        </p:pic>
      </p:grpSp>
      <p:sp>
        <p:nvSpPr>
          <p:cNvPr id="7" name="Rectangle 6"/>
          <p:cNvSpPr/>
          <p:nvPr/>
        </p:nvSpPr>
        <p:spPr>
          <a:xfrm>
            <a:off x="9578511" y="543391"/>
            <a:ext cx="2034711" cy="1539382"/>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6183415" y="4343400"/>
            <a:ext cx="5642825" cy="685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7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40980"/>
            <a:ext cx="11953361" cy="1143000"/>
          </a:xfrm>
        </p:spPr>
        <p:txBody>
          <a:bodyPr/>
          <a:lstStyle/>
          <a:p>
            <a:pPr algn="l"/>
            <a:r>
              <a:rPr lang="en-US" sz="4000" dirty="0"/>
              <a:t>Can genetics and morphology really convey different and independently relevant types of information? </a:t>
            </a:r>
          </a:p>
        </p:txBody>
      </p:sp>
      <p:sp>
        <p:nvSpPr>
          <p:cNvPr id="3" name="Content Placeholder 2"/>
          <p:cNvSpPr>
            <a:spLocks noGrp="1"/>
          </p:cNvSpPr>
          <p:nvPr>
            <p:ph idx="1"/>
          </p:nvPr>
        </p:nvSpPr>
        <p:spPr>
          <a:xfrm>
            <a:off x="140367" y="1463040"/>
            <a:ext cx="5715000" cy="4525963"/>
          </a:xfrm>
        </p:spPr>
        <p:txBody>
          <a:bodyPr/>
          <a:lstStyle/>
          <a:p>
            <a:r>
              <a:rPr lang="en-US" dirty="0"/>
              <a:t>Genetic changes reflect intrinsic permanent changes to the tumor stem cell’s genome</a:t>
            </a:r>
          </a:p>
          <a:p>
            <a:r>
              <a:rPr lang="en-US" dirty="0"/>
              <a:t>Morphology and immunophenotype reflect the realization of these changes through translation, protein modification, and interactions with microenvironment</a:t>
            </a:r>
          </a:p>
        </p:txBody>
      </p:sp>
      <p:pic>
        <p:nvPicPr>
          <p:cNvPr id="5" name="Picture 4"/>
          <p:cNvPicPr>
            <a:picLocks noChangeAspect="1"/>
          </p:cNvPicPr>
          <p:nvPr/>
        </p:nvPicPr>
        <p:blipFill>
          <a:blip r:embed="rId2"/>
          <a:stretch>
            <a:fillRect/>
          </a:stretch>
        </p:blipFill>
        <p:spPr>
          <a:xfrm>
            <a:off x="8205675" y="1463040"/>
            <a:ext cx="3900086" cy="1473348"/>
          </a:xfrm>
          <a:prstGeom prst="rect">
            <a:avLst/>
          </a:prstGeom>
        </p:spPr>
      </p:pic>
      <p:pic>
        <p:nvPicPr>
          <p:cNvPr id="6" name="Picture 5"/>
          <p:cNvPicPr>
            <a:picLocks noChangeAspect="1"/>
          </p:cNvPicPr>
          <p:nvPr/>
        </p:nvPicPr>
        <p:blipFill rotWithShape="1">
          <a:blip r:embed="rId3"/>
          <a:srcRect l="5555" t="3122" r="3704" b="4493"/>
          <a:stretch/>
        </p:blipFill>
        <p:spPr>
          <a:xfrm>
            <a:off x="8288817" y="3007508"/>
            <a:ext cx="3733801" cy="2504056"/>
          </a:xfrm>
          <a:prstGeom prst="rect">
            <a:avLst/>
          </a:prstGeom>
        </p:spPr>
      </p:pic>
      <p:pic>
        <p:nvPicPr>
          <p:cNvPr id="8" name="Picture 7"/>
          <p:cNvPicPr>
            <a:picLocks noChangeAspect="1"/>
          </p:cNvPicPr>
          <p:nvPr/>
        </p:nvPicPr>
        <p:blipFill>
          <a:blip r:embed="rId4"/>
          <a:stretch>
            <a:fillRect/>
          </a:stretch>
        </p:blipFill>
        <p:spPr>
          <a:xfrm>
            <a:off x="5761697" y="1335360"/>
            <a:ext cx="2544103" cy="5155816"/>
          </a:xfrm>
          <a:prstGeom prst="rect">
            <a:avLst/>
          </a:prstGeom>
        </p:spPr>
      </p:pic>
      <p:grpSp>
        <p:nvGrpSpPr>
          <p:cNvPr id="13" name="Group 12"/>
          <p:cNvGrpSpPr/>
          <p:nvPr/>
        </p:nvGrpSpPr>
        <p:grpSpPr>
          <a:xfrm>
            <a:off x="8268497" y="5511564"/>
            <a:ext cx="3421560" cy="1295400"/>
            <a:chOff x="8268497" y="5511564"/>
            <a:chExt cx="3421560" cy="1295400"/>
          </a:xfrm>
        </p:grpSpPr>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0000" t="21111" r="28333" b="41111"/>
            <a:stretch/>
          </p:blipFill>
          <p:spPr>
            <a:xfrm>
              <a:off x="10242257" y="5511564"/>
              <a:ext cx="1447800" cy="1295400"/>
            </a:xfrm>
            <a:prstGeom prst="rect">
              <a:avLst/>
            </a:prstGeom>
          </p:spPr>
        </p:pic>
        <p:sp>
          <p:nvSpPr>
            <p:cNvPr id="12" name="TextBox 11"/>
            <p:cNvSpPr txBox="1"/>
            <p:nvPr/>
          </p:nvSpPr>
          <p:spPr>
            <a:xfrm>
              <a:off x="8268497" y="5607806"/>
              <a:ext cx="1934503" cy="923330"/>
            </a:xfrm>
            <a:prstGeom prst="rect">
              <a:avLst/>
            </a:prstGeom>
            <a:noFill/>
          </p:spPr>
          <p:txBody>
            <a:bodyPr wrap="square" rtlCol="0">
              <a:spAutoFit/>
            </a:bodyPr>
            <a:lstStyle/>
            <a:p>
              <a:r>
                <a:rPr lang="en-US" dirty="0">
                  <a:latin typeface="+mn-lt"/>
                </a:rPr>
                <a:t>Dysplastic megakaryocytes in human MDS</a:t>
              </a:r>
            </a:p>
          </p:txBody>
        </p:sp>
      </p:grpSp>
    </p:spTree>
    <p:extLst>
      <p:ext uri="{BB962C8B-B14F-4D97-AF65-F5344CB8AC3E}">
        <p14:creationId xmlns:p14="http://schemas.microsoft.com/office/powerpoint/2010/main" val="200992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92" y="203201"/>
            <a:ext cx="11644016" cy="1600200"/>
          </a:xfrm>
        </p:spPr>
        <p:txBody>
          <a:bodyPr/>
          <a:lstStyle/>
          <a:p>
            <a:pPr algn="l">
              <a:lnSpc>
                <a:spcPct val="90000"/>
              </a:lnSpc>
            </a:pPr>
            <a:r>
              <a:rPr lang="en-US" sz="4000" dirty="0"/>
              <a:t>Conclusion: Optimal diagnosis and classification of myeloid neoplasms must incorporate multiple testing modalities (as emphasized in WHO disease definitions)</a:t>
            </a:r>
          </a:p>
        </p:txBody>
      </p:sp>
      <p:pic>
        <p:nvPicPr>
          <p:cNvPr id="1026" name="Picture 2"/>
          <p:cNvPicPr>
            <a:picLocks noChangeAspect="1" noChangeArrowheads="1"/>
          </p:cNvPicPr>
          <p:nvPr/>
        </p:nvPicPr>
        <p:blipFill>
          <a:blip r:embed="rId3" cstate="print"/>
          <a:srcRect/>
          <a:stretch>
            <a:fillRect/>
          </a:stretch>
        </p:blipFill>
        <p:spPr bwMode="auto">
          <a:xfrm>
            <a:off x="7269808" y="2039296"/>
            <a:ext cx="4495800" cy="4200525"/>
          </a:xfrm>
          <a:prstGeom prst="rect">
            <a:avLst/>
          </a:prstGeom>
          <a:noFill/>
          <a:ln w="9525">
            <a:noFill/>
            <a:miter lim="800000"/>
            <a:headEnd/>
            <a:tailEnd/>
          </a:ln>
        </p:spPr>
      </p:pic>
      <p:sp>
        <p:nvSpPr>
          <p:cNvPr id="5" name="Content Placeholder 2"/>
          <p:cNvSpPr txBox="1">
            <a:spLocks/>
          </p:cNvSpPr>
          <p:nvPr/>
        </p:nvSpPr>
        <p:spPr>
          <a:xfrm>
            <a:off x="187583" y="2044376"/>
            <a:ext cx="7315200" cy="4530725"/>
          </a:xfrm>
          <a:prstGeom prst="rect">
            <a:avLst/>
          </a:prstGeom>
        </p:spPr>
        <p:txBody>
          <a:bodyPr/>
          <a:lstStyle/>
          <a:p>
            <a:pPr marL="342900" indent="-342900" eaLnBrk="0" hangingPunct="0">
              <a:lnSpc>
                <a:spcPct val="90000"/>
              </a:lnSpc>
              <a:spcBef>
                <a:spcPct val="20000"/>
              </a:spcBef>
              <a:buClr>
                <a:schemeClr val="hlink"/>
              </a:buClr>
              <a:buSzPct val="90000"/>
              <a:buFont typeface="Arial" pitchFamily="34" charset="0"/>
              <a:buChar char="•"/>
              <a:defRPr/>
            </a:pPr>
            <a:r>
              <a:rPr lang="en-US" sz="2800" kern="0" dirty="0">
                <a:latin typeface="+mn-lt"/>
                <a:ea typeface="ＭＳ Ｐゴシック" charset="-128"/>
                <a:cs typeface="ＭＳ Ｐゴシック" charset="-128"/>
              </a:rPr>
              <a:t>Impact of various factors on outcome in 124 MDS patients</a:t>
            </a:r>
          </a:p>
          <a:p>
            <a:pPr marL="342900" indent="-342900" eaLnBrk="0" hangingPunct="0">
              <a:lnSpc>
                <a:spcPct val="90000"/>
              </a:lnSpc>
              <a:spcBef>
                <a:spcPct val="20000"/>
              </a:spcBef>
              <a:buClr>
                <a:schemeClr val="hlink"/>
              </a:buClr>
              <a:buSzPct val="90000"/>
              <a:buFont typeface="Arial" pitchFamily="34" charset="0"/>
              <a:buChar char="•"/>
              <a:defRPr/>
            </a:pPr>
            <a:r>
              <a:rPr lang="en-US" sz="2800" kern="0" dirty="0">
                <a:latin typeface="+mn-lt"/>
                <a:ea typeface="ＭＳ Ｐゴシック" charset="-128"/>
                <a:cs typeface="ＭＳ Ｐゴシック" charset="-128"/>
              </a:rPr>
              <a:t>Optimal prognostic model was achieved by combining all information</a:t>
            </a:r>
          </a:p>
          <a:p>
            <a:pPr marL="342900" indent="-342900" eaLnBrk="0" hangingPunct="0">
              <a:lnSpc>
                <a:spcPct val="90000"/>
              </a:lnSpc>
              <a:spcBef>
                <a:spcPct val="20000"/>
              </a:spcBef>
              <a:buClr>
                <a:schemeClr val="hlink"/>
              </a:buClr>
              <a:buSzPct val="90000"/>
              <a:buFont typeface="Arial" pitchFamily="34" charset="0"/>
              <a:buChar char="•"/>
              <a:defRPr/>
            </a:pPr>
            <a:r>
              <a:rPr lang="en-US" sz="2800" kern="0" dirty="0">
                <a:latin typeface="+mn-lt"/>
                <a:ea typeface="ＭＳ Ｐゴシック" charset="-128"/>
                <a:cs typeface="ＭＳ Ｐゴシック" charset="-128"/>
              </a:rPr>
              <a:t>Future work should test existing dogmas and explore the interactions of molecular findings with morphologic findings</a:t>
            </a:r>
          </a:p>
          <a:p>
            <a:pPr marL="342900" indent="-342900" eaLnBrk="0" hangingPunct="0">
              <a:lnSpc>
                <a:spcPct val="90000"/>
              </a:lnSpc>
              <a:spcBef>
                <a:spcPct val="20000"/>
              </a:spcBef>
              <a:buClr>
                <a:schemeClr val="hlink"/>
              </a:buClr>
              <a:buSzPct val="90000"/>
              <a:buFont typeface="Arial" pitchFamily="34" charset="0"/>
              <a:buChar char="•"/>
              <a:defRPr/>
            </a:pPr>
            <a:r>
              <a:rPr lang="en-US" sz="2800" kern="0" dirty="0">
                <a:latin typeface="+mn-lt"/>
                <a:ea typeface="ＭＳ Ｐゴシック" charset="-128"/>
                <a:cs typeface="ＭＳ Ｐゴシック" charset="-128"/>
              </a:rPr>
              <a:t>Future models must also take into account response to various therapies</a:t>
            </a:r>
          </a:p>
        </p:txBody>
      </p:sp>
      <p:sp>
        <p:nvSpPr>
          <p:cNvPr id="6" name="Right Arrow 5"/>
          <p:cNvSpPr/>
          <p:nvPr/>
        </p:nvSpPr>
        <p:spPr bwMode="auto">
          <a:xfrm rot="16200000">
            <a:off x="10439400" y="5334000"/>
            <a:ext cx="609600" cy="6096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latin typeface="Arial" charset="0"/>
            </a:endParaRPr>
          </a:p>
        </p:txBody>
      </p:sp>
      <p:sp>
        <p:nvSpPr>
          <p:cNvPr id="7" name="Text Box 5"/>
          <p:cNvSpPr txBox="1">
            <a:spLocks noChangeArrowheads="1"/>
          </p:cNvSpPr>
          <p:nvPr/>
        </p:nvSpPr>
        <p:spPr bwMode="auto">
          <a:xfrm>
            <a:off x="29168" y="6516356"/>
            <a:ext cx="3472951" cy="307777"/>
          </a:xfrm>
          <a:prstGeom prst="rect">
            <a:avLst/>
          </a:prstGeom>
          <a:noFill/>
          <a:ln w="9525">
            <a:noFill/>
            <a:miter lim="800000"/>
            <a:headEnd/>
            <a:tailEnd/>
          </a:ln>
        </p:spPr>
        <p:txBody>
          <a:bodyPr wrap="none">
            <a:spAutoFit/>
          </a:bodyPr>
          <a:lstStyle/>
          <a:p>
            <a:r>
              <a:rPr lang="en-US" sz="1400" dirty="0" err="1">
                <a:latin typeface="+mn-lt"/>
              </a:rPr>
              <a:t>Gerstung</a:t>
            </a:r>
            <a:r>
              <a:rPr lang="en-US" sz="1400" dirty="0">
                <a:latin typeface="+mn-lt"/>
              </a:rPr>
              <a:t> M et al. Nature </a:t>
            </a:r>
            <a:r>
              <a:rPr lang="en-US" sz="1400" dirty="0" err="1">
                <a:latin typeface="+mn-lt"/>
              </a:rPr>
              <a:t>Comm</a:t>
            </a:r>
            <a:r>
              <a:rPr lang="en-US" sz="1400" dirty="0">
                <a:latin typeface="+mn-lt"/>
              </a:rPr>
              <a:t> 2015;6:5901</a:t>
            </a:r>
          </a:p>
        </p:txBody>
      </p:sp>
    </p:spTree>
    <p:extLst>
      <p:ext uri="{BB962C8B-B14F-4D97-AF65-F5344CB8AC3E}">
        <p14:creationId xmlns:p14="http://schemas.microsoft.com/office/powerpoint/2010/main" val="1137604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84" y="155169"/>
            <a:ext cx="9756058" cy="450136"/>
          </a:xfrm>
        </p:spPr>
        <p:txBody>
          <a:bodyPr/>
          <a:lstStyle/>
          <a:p>
            <a:r>
              <a:rPr lang="en-US" dirty="0"/>
              <a:t>The stem cell pool is vulnerable. . . </a:t>
            </a:r>
          </a:p>
        </p:txBody>
      </p:sp>
      <p:sp>
        <p:nvSpPr>
          <p:cNvPr id="3" name="Content Placeholder 2"/>
          <p:cNvSpPr>
            <a:spLocks noGrp="1"/>
          </p:cNvSpPr>
          <p:nvPr>
            <p:ph idx="1"/>
          </p:nvPr>
        </p:nvSpPr>
        <p:spPr>
          <a:xfrm>
            <a:off x="36095" y="762000"/>
            <a:ext cx="8422105" cy="4525963"/>
          </a:xfrm>
        </p:spPr>
        <p:txBody>
          <a:bodyPr/>
          <a:lstStyle/>
          <a:p>
            <a:r>
              <a:rPr lang="en-US" dirty="0"/>
              <a:t>As some individuals age, stem cell clones originating from a single ancestor cell assume a dominant role in making blood cells</a:t>
            </a:r>
          </a:p>
          <a:p>
            <a:pPr lvl="1"/>
            <a:r>
              <a:rPr lang="en-US" dirty="0"/>
              <a:t>33% clonal X-inactivation by HUMARA assay</a:t>
            </a:r>
          </a:p>
          <a:p>
            <a:pPr lvl="1"/>
            <a:r>
              <a:rPr lang="en-US" dirty="0"/>
              <a:t>Engraftment experiments show that a restricted stem cell subpopulation takes over at late timepoints</a:t>
            </a:r>
          </a:p>
          <a:p>
            <a:r>
              <a:rPr lang="en-US" dirty="0"/>
              <a:t>Stem cells accumulate mutations as they divide</a:t>
            </a:r>
          </a:p>
          <a:p>
            <a:r>
              <a:rPr lang="en-US" dirty="0"/>
              <a:t>Some mutations confer survival advantages, allowing affected stem cells to replicate and assume a broader role in hematopoiesis </a:t>
            </a:r>
          </a:p>
          <a:p>
            <a:pPr lvl="1"/>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8463116" y="1509607"/>
            <a:ext cx="3322613" cy="3778356"/>
          </a:xfrm>
          <a:prstGeom prst="rect">
            <a:avLst/>
          </a:prstGeom>
        </p:spPr>
      </p:pic>
      <p:sp>
        <p:nvSpPr>
          <p:cNvPr id="5" name="Rectangle 6"/>
          <p:cNvSpPr>
            <a:spLocks noChangeArrowheads="1"/>
          </p:cNvSpPr>
          <p:nvPr/>
        </p:nvSpPr>
        <p:spPr bwMode="auto">
          <a:xfrm>
            <a:off x="36094" y="6581001"/>
            <a:ext cx="5678905" cy="276999"/>
          </a:xfrm>
          <a:prstGeom prst="rect">
            <a:avLst/>
          </a:prstGeom>
          <a:noFill/>
          <a:ln w="9525">
            <a:noFill/>
            <a:miter lim="800000"/>
            <a:headEnd/>
            <a:tailEnd/>
          </a:ln>
        </p:spPr>
        <p:txBody>
          <a:bodyPr wrap="square">
            <a:spAutoFit/>
          </a:bodyPr>
          <a:lstStyle/>
          <a:p>
            <a:r>
              <a:rPr lang="en-GB" sz="1200" dirty="0" err="1">
                <a:latin typeface="+mn-lt"/>
              </a:rPr>
              <a:t>Wiedmeier</a:t>
            </a:r>
            <a:r>
              <a:rPr lang="en-GB" sz="1200" dirty="0">
                <a:latin typeface="+mn-lt"/>
              </a:rPr>
              <a:t> JE et al. </a:t>
            </a:r>
            <a:r>
              <a:rPr lang="en-GB" sz="1200" dirty="0" err="1">
                <a:latin typeface="+mn-lt"/>
              </a:rPr>
              <a:t>Exp</a:t>
            </a:r>
            <a:r>
              <a:rPr lang="en-GB" sz="1200" dirty="0">
                <a:latin typeface="+mn-lt"/>
              </a:rPr>
              <a:t> </a:t>
            </a:r>
            <a:r>
              <a:rPr lang="en-GB" sz="1200" dirty="0" err="1">
                <a:latin typeface="+mn-lt"/>
              </a:rPr>
              <a:t>Hematol</a:t>
            </a:r>
            <a:r>
              <a:rPr lang="en-GB" sz="1200" dirty="0">
                <a:latin typeface="+mn-lt"/>
              </a:rPr>
              <a:t> 2016;44:867, </a:t>
            </a:r>
            <a:r>
              <a:rPr lang="en-GB" sz="1200" dirty="0" err="1">
                <a:latin typeface="+mn-lt"/>
              </a:rPr>
              <a:t>Buscarlet</a:t>
            </a:r>
            <a:r>
              <a:rPr lang="en-GB" sz="1200" dirty="0">
                <a:latin typeface="+mn-lt"/>
              </a:rPr>
              <a:t> M et al. Blood 2017; 130:753</a:t>
            </a:r>
            <a:endParaRPr lang="en-US" sz="1200" dirty="0">
              <a:latin typeface="+mn-lt"/>
            </a:endParaRPr>
          </a:p>
        </p:txBody>
      </p:sp>
      <p:sp>
        <p:nvSpPr>
          <p:cNvPr id="6" name="TextBox 5"/>
          <p:cNvSpPr txBox="1"/>
          <p:nvPr/>
        </p:nvSpPr>
        <p:spPr>
          <a:xfrm>
            <a:off x="9144000" y="5484379"/>
            <a:ext cx="2059635" cy="707886"/>
          </a:xfrm>
          <a:prstGeom prst="rect">
            <a:avLst/>
          </a:prstGeom>
          <a:noFill/>
        </p:spPr>
        <p:txBody>
          <a:bodyPr wrap="square" rtlCol="0">
            <a:spAutoFit/>
          </a:bodyPr>
          <a:lstStyle/>
          <a:p>
            <a:pPr algn="ctr"/>
            <a:r>
              <a:rPr lang="en-US" sz="2000" dirty="0">
                <a:latin typeface="+mn-lt"/>
              </a:rPr>
              <a:t>HUMARA assay for X inactivation</a:t>
            </a:r>
          </a:p>
        </p:txBody>
      </p:sp>
    </p:spTree>
    <p:extLst>
      <p:ext uri="{BB962C8B-B14F-4D97-AF65-F5344CB8AC3E}">
        <p14:creationId xmlns:p14="http://schemas.microsoft.com/office/powerpoint/2010/main" val="4095784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4916"/>
            <a:ext cx="11049000" cy="843116"/>
          </a:xfrm>
        </p:spPr>
        <p:txBody>
          <a:bodyPr/>
          <a:lstStyle/>
          <a:p>
            <a:r>
              <a:rPr lang="en-US" dirty="0"/>
              <a:t>The spectrum of clonal hematopoiesis (CHIP)</a:t>
            </a:r>
          </a:p>
        </p:txBody>
      </p:sp>
      <p:sp>
        <p:nvSpPr>
          <p:cNvPr id="5" name="Content Placeholder 4"/>
          <p:cNvSpPr>
            <a:spLocks noGrp="1"/>
          </p:cNvSpPr>
          <p:nvPr>
            <p:ph idx="1"/>
          </p:nvPr>
        </p:nvSpPr>
        <p:spPr>
          <a:xfrm>
            <a:off x="29496" y="816077"/>
            <a:ext cx="6295103" cy="4525963"/>
          </a:xfrm>
        </p:spPr>
        <p:txBody>
          <a:bodyPr/>
          <a:lstStyle/>
          <a:p>
            <a:r>
              <a:rPr lang="en-US" dirty="0"/>
              <a:t>With current NGS methods, clonal mutated hematopoiesis is readily identified in many healthy people</a:t>
            </a:r>
          </a:p>
          <a:p>
            <a:pPr lvl="1"/>
            <a:r>
              <a:rPr lang="en-US" dirty="0"/>
              <a:t>Incidence increases with age</a:t>
            </a:r>
          </a:p>
          <a:p>
            <a:pPr lvl="1"/>
            <a:r>
              <a:rPr lang="en-US" dirty="0"/>
              <a:t>Mutations affect genes predicted to give survival advantage to stem cells and their progeny</a:t>
            </a:r>
          </a:p>
          <a:p>
            <a:pPr lvl="2"/>
            <a:r>
              <a:rPr lang="en-US" dirty="0"/>
              <a:t>Epigenetic regulators, spliceosome, transcription factors, tyrosine kinases, tumor suppressor genes</a:t>
            </a:r>
          </a:p>
          <a:p>
            <a:pPr lvl="1"/>
            <a:r>
              <a:rPr lang="en-US" dirty="0"/>
              <a:t>Mutated clones may be source of a large portion of blood cells</a:t>
            </a:r>
          </a:p>
          <a:p>
            <a:pPr lvl="1"/>
            <a:endParaRPr lang="en-US" dirty="0"/>
          </a:p>
        </p:txBody>
      </p:sp>
      <p:pic>
        <p:nvPicPr>
          <p:cNvPr id="6" name="Picture 5"/>
          <p:cNvPicPr>
            <a:picLocks noChangeAspect="1" noChangeArrowheads="1"/>
          </p:cNvPicPr>
          <p:nvPr/>
        </p:nvPicPr>
        <p:blipFill rotWithShape="1">
          <a:blip r:embed="rId2" cstate="print"/>
          <a:srcRect l="24678" t="6331" r="2423" b="22639"/>
          <a:stretch/>
        </p:blipFill>
        <p:spPr bwMode="auto">
          <a:xfrm>
            <a:off x="7312075" y="816076"/>
            <a:ext cx="3872784" cy="2563681"/>
          </a:xfrm>
          <a:prstGeom prst="rect">
            <a:avLst/>
          </a:prstGeom>
          <a:noFill/>
          <a:ln w="9525" cap="flat">
            <a:noFill/>
            <a:round/>
            <a:headEnd/>
            <a:tailEnd/>
          </a:ln>
          <a:effectLst/>
        </p:spPr>
      </p:pic>
      <p:pic>
        <p:nvPicPr>
          <p:cNvPr id="7" name="Picture 6"/>
          <p:cNvPicPr>
            <a:picLocks noChangeAspect="1"/>
          </p:cNvPicPr>
          <p:nvPr/>
        </p:nvPicPr>
        <p:blipFill>
          <a:blip r:embed="rId3"/>
          <a:stretch>
            <a:fillRect/>
          </a:stretch>
        </p:blipFill>
        <p:spPr>
          <a:xfrm>
            <a:off x="6304934" y="3429000"/>
            <a:ext cx="5867401" cy="888448"/>
          </a:xfrm>
          <a:prstGeom prst="rect">
            <a:avLst/>
          </a:prstGeom>
        </p:spPr>
      </p:pic>
      <p:grpSp>
        <p:nvGrpSpPr>
          <p:cNvPr id="2" name="Group 1"/>
          <p:cNvGrpSpPr/>
          <p:nvPr/>
        </p:nvGrpSpPr>
        <p:grpSpPr>
          <a:xfrm>
            <a:off x="6297558" y="4462638"/>
            <a:ext cx="5540074" cy="1911204"/>
            <a:chOff x="6297558" y="4462638"/>
            <a:chExt cx="5540074" cy="1911204"/>
          </a:xfrm>
        </p:grpSpPr>
        <p:pic>
          <p:nvPicPr>
            <p:cNvPr id="8" name="Picture 7"/>
            <p:cNvPicPr>
              <a:picLocks noChangeAspect="1"/>
            </p:cNvPicPr>
            <p:nvPr/>
          </p:nvPicPr>
          <p:blipFill>
            <a:blip r:embed="rId4"/>
            <a:stretch>
              <a:fillRect/>
            </a:stretch>
          </p:blipFill>
          <p:spPr>
            <a:xfrm>
              <a:off x="6297558" y="4462638"/>
              <a:ext cx="1904212" cy="1911204"/>
            </a:xfrm>
            <a:prstGeom prst="rect">
              <a:avLst/>
            </a:prstGeom>
          </p:spPr>
        </p:pic>
        <p:pic>
          <p:nvPicPr>
            <p:cNvPr id="9" name="Picture 8"/>
            <p:cNvPicPr>
              <a:picLocks noChangeAspect="1"/>
            </p:cNvPicPr>
            <p:nvPr/>
          </p:nvPicPr>
          <p:blipFill>
            <a:blip r:embed="rId5"/>
            <a:stretch>
              <a:fillRect/>
            </a:stretch>
          </p:blipFill>
          <p:spPr>
            <a:xfrm>
              <a:off x="8201770" y="4518844"/>
              <a:ext cx="1731650" cy="1805756"/>
            </a:xfrm>
            <a:prstGeom prst="rect">
              <a:avLst/>
            </a:prstGeom>
          </p:spPr>
        </p:pic>
        <p:pic>
          <p:nvPicPr>
            <p:cNvPr id="10" name="Picture 9"/>
            <p:cNvPicPr>
              <a:picLocks noChangeAspect="1"/>
            </p:cNvPicPr>
            <p:nvPr/>
          </p:nvPicPr>
          <p:blipFill>
            <a:blip r:embed="rId6"/>
            <a:stretch>
              <a:fillRect/>
            </a:stretch>
          </p:blipFill>
          <p:spPr>
            <a:xfrm>
              <a:off x="10105982" y="4518398"/>
              <a:ext cx="1731650" cy="1850528"/>
            </a:xfrm>
            <a:prstGeom prst="rect">
              <a:avLst/>
            </a:prstGeom>
          </p:spPr>
        </p:pic>
      </p:grpSp>
      <p:sp>
        <p:nvSpPr>
          <p:cNvPr id="12" name="Rectangle 6"/>
          <p:cNvSpPr>
            <a:spLocks noChangeArrowheads="1"/>
          </p:cNvSpPr>
          <p:nvPr/>
        </p:nvSpPr>
        <p:spPr bwMode="auto">
          <a:xfrm>
            <a:off x="36094" y="6581001"/>
            <a:ext cx="10708106" cy="276999"/>
          </a:xfrm>
          <a:prstGeom prst="rect">
            <a:avLst/>
          </a:prstGeom>
          <a:noFill/>
          <a:ln w="9525">
            <a:noFill/>
            <a:miter lim="800000"/>
            <a:headEnd/>
            <a:tailEnd/>
          </a:ln>
        </p:spPr>
        <p:txBody>
          <a:bodyPr wrap="square">
            <a:spAutoFit/>
          </a:bodyPr>
          <a:lstStyle/>
          <a:p>
            <a:r>
              <a:rPr lang="en-GB" sz="1200" dirty="0" err="1">
                <a:latin typeface="+mn-lt"/>
              </a:rPr>
              <a:t>Buscarlet</a:t>
            </a:r>
            <a:r>
              <a:rPr lang="en-GB" sz="1200" dirty="0">
                <a:latin typeface="+mn-lt"/>
              </a:rPr>
              <a:t> M et al. Blood 2017; 130:753, Young AL et al. Nat </a:t>
            </a:r>
            <a:r>
              <a:rPr lang="en-GB" sz="1200" dirty="0" err="1">
                <a:latin typeface="+mn-lt"/>
              </a:rPr>
              <a:t>Commun</a:t>
            </a:r>
            <a:r>
              <a:rPr lang="en-GB" sz="1200" dirty="0">
                <a:latin typeface="+mn-lt"/>
              </a:rPr>
              <a:t> 2016, </a:t>
            </a:r>
            <a:r>
              <a:rPr lang="en-US" sz="1200" dirty="0">
                <a:solidFill>
                  <a:prstClr val="black"/>
                </a:solidFill>
                <a:latin typeface="+mn-lt"/>
                <a:ea typeface="ＭＳ Ｐゴシック"/>
                <a:cs typeface="ＭＳ Ｐゴシック"/>
              </a:rPr>
              <a:t>Jaiswal S et al. NEJM 2014; 371:2488, Steensma D et al. Blood 2015; 126:9</a:t>
            </a:r>
            <a:r>
              <a:rPr lang="en-GB" sz="1200" dirty="0">
                <a:latin typeface="+mn-lt"/>
              </a:rPr>
              <a:t> </a:t>
            </a:r>
            <a:endParaRPr lang="en-US" sz="1200" dirty="0">
              <a:latin typeface="+mn-lt"/>
            </a:endParaRPr>
          </a:p>
        </p:txBody>
      </p:sp>
    </p:spTree>
    <p:extLst>
      <p:ext uri="{BB962C8B-B14F-4D97-AF65-F5344CB8AC3E}">
        <p14:creationId xmlns:p14="http://schemas.microsoft.com/office/powerpoint/2010/main" val="3812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p:cNvGrpSpPr/>
          <p:nvPr/>
        </p:nvGrpSpPr>
        <p:grpSpPr>
          <a:xfrm>
            <a:off x="1524000" y="2286000"/>
            <a:ext cx="2514600" cy="2362200"/>
            <a:chOff x="0" y="2286000"/>
            <a:chExt cx="2514600" cy="2362200"/>
          </a:xfrm>
        </p:grpSpPr>
        <p:pic>
          <p:nvPicPr>
            <p:cNvPr id="15" name="Picture 14" descr="MS08K50698.NL.BMB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43200"/>
              <a:ext cx="2514600" cy="1905000"/>
            </a:xfrm>
            <a:prstGeom prst="rect">
              <a:avLst/>
            </a:prstGeom>
          </p:spPr>
        </p:pic>
        <p:sp>
          <p:nvSpPr>
            <p:cNvPr id="17" name="Down Arrow 16"/>
            <p:cNvSpPr/>
            <p:nvPr/>
          </p:nvSpPr>
          <p:spPr>
            <a:xfrm>
              <a:off x="685800" y="2286000"/>
              <a:ext cx="9906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1539725" y="4572001"/>
            <a:ext cx="2471057" cy="2313819"/>
            <a:chOff x="15724" y="4572000"/>
            <a:chExt cx="2471057" cy="2313819"/>
          </a:xfrm>
        </p:grpSpPr>
        <p:pic>
          <p:nvPicPr>
            <p:cNvPr id="16" name="Picture 15" descr="3537439.React.lymph.PBL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24" y="5032526"/>
              <a:ext cx="2471057" cy="1853293"/>
            </a:xfrm>
            <a:prstGeom prst="rect">
              <a:avLst/>
            </a:prstGeom>
          </p:spPr>
        </p:pic>
        <p:sp>
          <p:nvSpPr>
            <p:cNvPr id="18" name="Down Arrow 17"/>
            <p:cNvSpPr/>
            <p:nvPr/>
          </p:nvSpPr>
          <p:spPr>
            <a:xfrm>
              <a:off x="685800" y="4572000"/>
              <a:ext cx="10668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Oval 18"/>
          <p:cNvSpPr/>
          <p:nvPr/>
        </p:nvSpPr>
        <p:spPr>
          <a:xfrm>
            <a:off x="2438400" y="1066800"/>
            <a:ext cx="533400" cy="5334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905000" y="10668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286000" y="1676400"/>
            <a:ext cx="533400" cy="5334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971800" y="1524000"/>
            <a:ext cx="533400" cy="533400"/>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514600" y="1371600"/>
            <a:ext cx="533400" cy="533400"/>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1905000" y="1524000"/>
            <a:ext cx="533400" cy="533400"/>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1752600" y="1752600"/>
            <a:ext cx="533400" cy="533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743200" y="1828800"/>
            <a:ext cx="533400" cy="533400"/>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124200" y="1295400"/>
            <a:ext cx="533400" cy="5334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819400" y="1066800"/>
            <a:ext cx="533400" cy="533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Lightning Bolt 28"/>
          <p:cNvSpPr/>
          <p:nvPr/>
        </p:nvSpPr>
        <p:spPr>
          <a:xfrm rot="3008922">
            <a:off x="3579007" y="859400"/>
            <a:ext cx="304800" cy="533400"/>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124200" y="12954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2819400" y="10668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2514600" y="13716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2743200" y="18288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1752600" y="17526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1905000" y="10668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2286000" y="16764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Lightning Bolt 72"/>
          <p:cNvSpPr/>
          <p:nvPr/>
        </p:nvSpPr>
        <p:spPr>
          <a:xfrm rot="3008922">
            <a:off x="6322207" y="935600"/>
            <a:ext cx="304800" cy="533400"/>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Lightning Bolt 73"/>
          <p:cNvSpPr/>
          <p:nvPr/>
        </p:nvSpPr>
        <p:spPr>
          <a:xfrm rot="19812518">
            <a:off x="4227166" y="1488272"/>
            <a:ext cx="304800" cy="533400"/>
          </a:xfrm>
          <a:prstGeom prst="lightningBol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3" name="Group 92"/>
          <p:cNvGrpSpPr/>
          <p:nvPr/>
        </p:nvGrpSpPr>
        <p:grpSpPr>
          <a:xfrm>
            <a:off x="7543800" y="2246087"/>
            <a:ext cx="2438400" cy="2110709"/>
            <a:chOff x="6019800" y="2246086"/>
            <a:chExt cx="2438400" cy="2110709"/>
          </a:xfrm>
        </p:grpSpPr>
        <p:sp>
          <p:nvSpPr>
            <p:cNvPr id="71" name="Down Arrow 70"/>
            <p:cNvSpPr/>
            <p:nvPr/>
          </p:nvSpPr>
          <p:spPr>
            <a:xfrm>
              <a:off x="6705600" y="2246086"/>
              <a:ext cx="9906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6019800" y="2971800"/>
              <a:ext cx="2438400" cy="1384995"/>
            </a:xfrm>
            <a:prstGeom prst="rect">
              <a:avLst/>
            </a:prstGeom>
            <a:noFill/>
          </p:spPr>
          <p:txBody>
            <a:bodyPr wrap="square" rtlCol="0">
              <a:spAutoFit/>
            </a:bodyPr>
            <a:lstStyle/>
            <a:p>
              <a:pPr algn="ctr"/>
              <a:r>
                <a:rPr lang="en-US" sz="2800" i="1" dirty="0">
                  <a:latin typeface="+mn-lt"/>
                </a:rPr>
                <a:t>Altered appearance of marrow cells </a:t>
              </a:r>
            </a:p>
          </p:txBody>
        </p:sp>
      </p:grpSp>
      <p:grpSp>
        <p:nvGrpSpPr>
          <p:cNvPr id="94" name="Group 93"/>
          <p:cNvGrpSpPr/>
          <p:nvPr/>
        </p:nvGrpSpPr>
        <p:grpSpPr>
          <a:xfrm>
            <a:off x="7239000" y="4495801"/>
            <a:ext cx="3200400" cy="2146995"/>
            <a:chOff x="5715000" y="4495800"/>
            <a:chExt cx="3200400" cy="2146995"/>
          </a:xfrm>
        </p:grpSpPr>
        <p:sp>
          <p:nvSpPr>
            <p:cNvPr id="72" name="Down Arrow 71"/>
            <p:cNvSpPr/>
            <p:nvPr/>
          </p:nvSpPr>
          <p:spPr>
            <a:xfrm>
              <a:off x="6705600" y="4495800"/>
              <a:ext cx="10668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TextBox 75"/>
            <p:cNvSpPr txBox="1"/>
            <p:nvPr/>
          </p:nvSpPr>
          <p:spPr>
            <a:xfrm>
              <a:off x="5715000" y="5257800"/>
              <a:ext cx="3200400" cy="1384995"/>
            </a:xfrm>
            <a:prstGeom prst="rect">
              <a:avLst/>
            </a:prstGeom>
            <a:noFill/>
          </p:spPr>
          <p:txBody>
            <a:bodyPr wrap="square" rtlCol="0">
              <a:spAutoFit/>
            </a:bodyPr>
            <a:lstStyle/>
            <a:p>
              <a:pPr algn="ctr"/>
              <a:r>
                <a:rPr lang="en-US" sz="2800" i="1" dirty="0">
                  <a:latin typeface="+mn-lt"/>
                </a:rPr>
                <a:t>Altered appearance and behavior of blood cells</a:t>
              </a:r>
            </a:p>
          </p:txBody>
        </p:sp>
      </p:grpSp>
      <p:sp>
        <p:nvSpPr>
          <p:cNvPr id="78" name="TextBox 77"/>
          <p:cNvSpPr txBox="1"/>
          <p:nvPr/>
        </p:nvSpPr>
        <p:spPr>
          <a:xfrm>
            <a:off x="1600201" y="381001"/>
            <a:ext cx="2404387" cy="461665"/>
          </a:xfrm>
          <a:prstGeom prst="rect">
            <a:avLst/>
          </a:prstGeom>
          <a:noFill/>
        </p:spPr>
        <p:txBody>
          <a:bodyPr wrap="none" rtlCol="0">
            <a:spAutoFit/>
          </a:bodyPr>
          <a:lstStyle/>
          <a:p>
            <a:r>
              <a:rPr lang="en-US" sz="2400" i="1" dirty="0">
                <a:latin typeface="+mn-lt"/>
              </a:rPr>
              <a:t>10,000 stem cells</a:t>
            </a:r>
          </a:p>
        </p:txBody>
      </p:sp>
      <p:sp>
        <p:nvSpPr>
          <p:cNvPr id="79" name="TextBox 78"/>
          <p:cNvSpPr txBox="1"/>
          <p:nvPr/>
        </p:nvSpPr>
        <p:spPr>
          <a:xfrm>
            <a:off x="4343401" y="381001"/>
            <a:ext cx="2917147" cy="461665"/>
          </a:xfrm>
          <a:prstGeom prst="rect">
            <a:avLst/>
          </a:prstGeom>
          <a:noFill/>
        </p:spPr>
        <p:txBody>
          <a:bodyPr wrap="none" rtlCol="0">
            <a:spAutoFit/>
          </a:bodyPr>
          <a:lstStyle/>
          <a:p>
            <a:r>
              <a:rPr lang="en-US" sz="2400" i="1" dirty="0">
                <a:latin typeface="+mn-lt"/>
              </a:rPr>
              <a:t>Clonal hematopoiesis</a:t>
            </a:r>
          </a:p>
        </p:txBody>
      </p:sp>
      <p:grpSp>
        <p:nvGrpSpPr>
          <p:cNvPr id="96" name="Group 95"/>
          <p:cNvGrpSpPr/>
          <p:nvPr/>
        </p:nvGrpSpPr>
        <p:grpSpPr>
          <a:xfrm>
            <a:off x="7315200" y="152400"/>
            <a:ext cx="2743200" cy="2244876"/>
            <a:chOff x="5867400" y="152400"/>
            <a:chExt cx="2743200" cy="2244876"/>
          </a:xfrm>
        </p:grpSpPr>
        <p:sp>
          <p:nvSpPr>
            <p:cNvPr id="65" name="Oval 64"/>
            <p:cNvSpPr/>
            <p:nvPr/>
          </p:nvSpPr>
          <p:spPr>
            <a:xfrm>
              <a:off x="7239000" y="18638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5" name="Group 94"/>
            <p:cNvGrpSpPr/>
            <p:nvPr/>
          </p:nvGrpSpPr>
          <p:grpSpPr>
            <a:xfrm>
              <a:off x="5867400" y="152400"/>
              <a:ext cx="2743200" cy="2168676"/>
              <a:chOff x="5867400" y="152400"/>
              <a:chExt cx="2743200" cy="2168676"/>
            </a:xfrm>
          </p:grpSpPr>
          <p:sp>
            <p:nvSpPr>
              <p:cNvPr id="52" name="Oval 51"/>
              <p:cNvSpPr/>
              <p:nvPr/>
            </p:nvSpPr>
            <p:spPr>
              <a:xfrm>
                <a:off x="6934200" y="1101876"/>
                <a:ext cx="533400" cy="5334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6400800" y="1101876"/>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781800" y="1711476"/>
                <a:ext cx="533400" cy="5334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7467600" y="1559076"/>
                <a:ext cx="533400" cy="533400"/>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7010400" y="1406676"/>
                <a:ext cx="533400" cy="533400"/>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6400800" y="1559076"/>
                <a:ext cx="533400" cy="533400"/>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6248400" y="1787676"/>
                <a:ext cx="533400" cy="533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7620000" y="1330476"/>
                <a:ext cx="533400" cy="5334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7315200" y="1101876"/>
                <a:ext cx="533400" cy="533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7620000" y="13304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7315200" y="11018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Oval 63"/>
              <p:cNvSpPr/>
              <p:nvPr/>
            </p:nvSpPr>
            <p:spPr>
              <a:xfrm>
                <a:off x="7010400" y="14066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Oval 65"/>
              <p:cNvSpPr/>
              <p:nvPr/>
            </p:nvSpPr>
            <p:spPr>
              <a:xfrm>
                <a:off x="6781800" y="17114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6400800" y="11018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6248400" y="1787676"/>
                <a:ext cx="533400" cy="533400"/>
              </a:xfrm>
              <a:prstGeom prst="ellipse">
                <a:avLst/>
              </a:prstGeom>
              <a:pattFill prst="lgCheck">
                <a:fgClr>
                  <a:srgbClr val="3366FF"/>
                </a:fgClr>
                <a:bgClr>
                  <a:srgbClr val="FF0000"/>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5867400" y="152400"/>
                <a:ext cx="2743200" cy="830997"/>
              </a:xfrm>
              <a:prstGeom prst="rect">
                <a:avLst/>
              </a:prstGeom>
              <a:noFill/>
            </p:spPr>
            <p:txBody>
              <a:bodyPr wrap="square" rtlCol="0">
                <a:spAutoFit/>
              </a:bodyPr>
              <a:lstStyle/>
              <a:p>
                <a:pPr algn="ctr"/>
                <a:r>
                  <a:rPr lang="en-US" sz="2400" i="1" dirty="0">
                    <a:latin typeface="+mn-lt"/>
                  </a:rPr>
                  <a:t>Clonal abnormal hematopoiesis</a:t>
                </a:r>
              </a:p>
            </p:txBody>
          </p:sp>
        </p:grpSp>
      </p:grpSp>
      <p:grpSp>
        <p:nvGrpSpPr>
          <p:cNvPr id="92" name="Group 91"/>
          <p:cNvGrpSpPr/>
          <p:nvPr/>
        </p:nvGrpSpPr>
        <p:grpSpPr>
          <a:xfrm>
            <a:off x="4343400" y="1143001"/>
            <a:ext cx="2514600" cy="5744029"/>
            <a:chOff x="2819400" y="1143000"/>
            <a:chExt cx="2514600" cy="5744029"/>
          </a:xfrm>
        </p:grpSpPr>
        <p:grpSp>
          <p:nvGrpSpPr>
            <p:cNvPr id="84" name="Group 83"/>
            <p:cNvGrpSpPr/>
            <p:nvPr/>
          </p:nvGrpSpPr>
          <p:grpSpPr>
            <a:xfrm>
              <a:off x="2819400" y="1143000"/>
              <a:ext cx="2514600" cy="5744029"/>
              <a:chOff x="2819400" y="1143000"/>
              <a:chExt cx="2514600" cy="5744029"/>
            </a:xfrm>
          </p:grpSpPr>
          <p:sp>
            <p:nvSpPr>
              <p:cNvPr id="31" name="Oval 30"/>
              <p:cNvSpPr/>
              <p:nvPr/>
            </p:nvSpPr>
            <p:spPr>
              <a:xfrm>
                <a:off x="3733800" y="1143000"/>
                <a:ext cx="533400" cy="53340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200400" y="1143000"/>
                <a:ext cx="533400" cy="533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581400" y="1752600"/>
                <a:ext cx="533400" cy="533400"/>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4267200" y="1600200"/>
                <a:ext cx="533400" cy="533400"/>
              </a:xfrm>
              <a:prstGeom prst="ellipse">
                <a:avLst/>
              </a:prstGeom>
              <a:solidFill>
                <a:schemeClr val="bg2">
                  <a:lumMod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3810000" y="1447800"/>
                <a:ext cx="533400" cy="533400"/>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p:nvPr/>
            </p:nvSpPr>
            <p:spPr>
              <a:xfrm>
                <a:off x="3200400" y="1600200"/>
                <a:ext cx="533400" cy="533400"/>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3048000" y="1828800"/>
                <a:ext cx="533400" cy="533400"/>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p:nvPr/>
            </p:nvSpPr>
            <p:spPr>
              <a:xfrm>
                <a:off x="4038600" y="1905000"/>
                <a:ext cx="533400" cy="533400"/>
              </a:xfrm>
              <a:prstGeom prst="ellipse">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p:cNvSpPr/>
              <p:nvPr/>
            </p:nvSpPr>
            <p:spPr>
              <a:xfrm>
                <a:off x="4419600" y="1371600"/>
                <a:ext cx="533400" cy="533400"/>
              </a:xfrm>
              <a:prstGeom prst="ellips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p:cNvSpPr/>
              <p:nvPr/>
            </p:nvSpPr>
            <p:spPr>
              <a:xfrm>
                <a:off x="4114800" y="1143000"/>
                <a:ext cx="533400" cy="533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p:cNvSpPr/>
              <p:nvPr/>
            </p:nvSpPr>
            <p:spPr>
              <a:xfrm>
                <a:off x="4419600" y="13716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47" descr="MS08K50698.NL.BMBX.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2744410"/>
                <a:ext cx="2514600" cy="1905000"/>
              </a:xfrm>
              <a:prstGeom prst="rect">
                <a:avLst/>
              </a:prstGeom>
            </p:spPr>
          </p:pic>
          <p:pic>
            <p:nvPicPr>
              <p:cNvPr id="49" name="Picture 48" descr="3537439.React.lymph.PBL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5124" y="5033736"/>
                <a:ext cx="2471057" cy="1853293"/>
              </a:xfrm>
              <a:prstGeom prst="rect">
                <a:avLst/>
              </a:prstGeom>
            </p:spPr>
          </p:pic>
          <p:sp>
            <p:nvSpPr>
              <p:cNvPr id="50" name="Down Arrow 49"/>
              <p:cNvSpPr/>
              <p:nvPr/>
            </p:nvSpPr>
            <p:spPr>
              <a:xfrm>
                <a:off x="3505200" y="2287210"/>
                <a:ext cx="9906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Down Arrow 50"/>
              <p:cNvSpPr/>
              <p:nvPr/>
            </p:nvSpPr>
            <p:spPr>
              <a:xfrm>
                <a:off x="3505200" y="4573210"/>
                <a:ext cx="1066800" cy="609600"/>
              </a:xfrm>
              <a:prstGeom prst="down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6" name="Oval 85"/>
            <p:cNvSpPr/>
            <p:nvPr/>
          </p:nvSpPr>
          <p:spPr>
            <a:xfrm>
              <a:off x="4114800" y="11430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Oval 86"/>
            <p:cNvSpPr/>
            <p:nvPr/>
          </p:nvSpPr>
          <p:spPr>
            <a:xfrm>
              <a:off x="4038600" y="19050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Oval 87"/>
            <p:cNvSpPr/>
            <p:nvPr/>
          </p:nvSpPr>
          <p:spPr>
            <a:xfrm>
              <a:off x="3810000" y="14478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Oval 88"/>
            <p:cNvSpPr/>
            <p:nvPr/>
          </p:nvSpPr>
          <p:spPr>
            <a:xfrm>
              <a:off x="3048000" y="18288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Oval 89"/>
            <p:cNvSpPr/>
            <p:nvPr/>
          </p:nvSpPr>
          <p:spPr>
            <a:xfrm>
              <a:off x="3581400" y="17526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Oval 90"/>
            <p:cNvSpPr/>
            <p:nvPr/>
          </p:nvSpPr>
          <p:spPr>
            <a:xfrm>
              <a:off x="3200400" y="1143000"/>
              <a:ext cx="533400" cy="533400"/>
            </a:xfrm>
            <a:prstGeom prst="ellipse">
              <a:avLst/>
            </a:pr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207098" y="152400"/>
            <a:ext cx="4876800" cy="6629400"/>
            <a:chOff x="7207098" y="152400"/>
            <a:chExt cx="4876800" cy="6629400"/>
          </a:xfrm>
        </p:grpSpPr>
        <p:sp>
          <p:nvSpPr>
            <p:cNvPr id="2" name="Rectangle 1"/>
            <p:cNvSpPr/>
            <p:nvPr/>
          </p:nvSpPr>
          <p:spPr>
            <a:xfrm>
              <a:off x="7207098" y="152400"/>
              <a:ext cx="4876800" cy="66294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0223196" y="152400"/>
              <a:ext cx="1860702" cy="1077218"/>
            </a:xfrm>
            <a:prstGeom prst="rect">
              <a:avLst/>
            </a:prstGeom>
            <a:noFill/>
          </p:spPr>
          <p:txBody>
            <a:bodyPr wrap="square" rtlCol="0">
              <a:spAutoFit/>
            </a:bodyPr>
            <a:lstStyle/>
            <a:p>
              <a:r>
                <a:rPr lang="en-US" sz="3200" b="1" dirty="0">
                  <a:solidFill>
                    <a:srgbClr val="FF0000"/>
                  </a:solidFill>
                  <a:latin typeface="+mn-lt"/>
                </a:rPr>
                <a:t>Myeloid neoplasia</a:t>
              </a:r>
            </a:p>
          </p:txBody>
        </p:sp>
      </p:grpSp>
    </p:spTree>
    <p:extLst>
      <p:ext uri="{BB962C8B-B14F-4D97-AF65-F5344CB8AC3E}">
        <p14:creationId xmlns:p14="http://schemas.microsoft.com/office/powerpoint/2010/main" val="20909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up)">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left)">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up)">
                                      <p:cBhvr>
                                        <p:cTn id="22" dur="500"/>
                                        <p:tgtEl>
                                          <p:spTgt spid="9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up)">
                                      <p:cBhvr>
                                        <p:cTn id="27" dur="500"/>
                                        <p:tgtEl>
                                          <p:spTgt spid="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Shimmer</Template>
  <TotalTime>5705</TotalTime>
  <Words>3673</Words>
  <Application>Microsoft Office PowerPoint</Application>
  <PresentationFormat>Widescreen</PresentationFormat>
  <Paragraphs>533</Paragraphs>
  <Slides>68</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MS PGothic</vt:lpstr>
      <vt:lpstr>MS PGothic</vt:lpstr>
      <vt:lpstr>Arial</vt:lpstr>
      <vt:lpstr>Arial Black</vt:lpstr>
      <vt:lpstr>Calibri</vt:lpstr>
      <vt:lpstr>Helvetica</vt:lpstr>
      <vt:lpstr>Impact</vt:lpstr>
      <vt:lpstr>Tahoma</vt:lpstr>
      <vt:lpstr>Times New Roman</vt:lpstr>
      <vt:lpstr>Verdana</vt:lpstr>
      <vt:lpstr>Wingdings</vt:lpstr>
      <vt:lpstr>Office Theme</vt:lpstr>
      <vt:lpstr>1_Office Theme</vt:lpstr>
      <vt:lpstr>Advancing the Diagnosis of Myeloid Neoplasms: The 2016 WHO Classification </vt:lpstr>
      <vt:lpstr>Outline of lecture</vt:lpstr>
      <vt:lpstr>Myeloid neoplasms</vt:lpstr>
      <vt:lpstr>PowerPoint Presentation</vt:lpstr>
      <vt:lpstr>Our loyal stem cells</vt:lpstr>
      <vt:lpstr>PowerPoint Presentation</vt:lpstr>
      <vt:lpstr>The stem cell pool is vulnerable. . . </vt:lpstr>
      <vt:lpstr>The spectrum of clonal hematopoiesis (CHIP)</vt:lpstr>
      <vt:lpstr>PowerPoint Presentation</vt:lpstr>
      <vt:lpstr>Organization of 2016 WHO Classification</vt:lpstr>
      <vt:lpstr>Why are myeloid neoplasms so diverse in appearance and behavior?</vt:lpstr>
      <vt:lpstr>Evaluation of the disease at multiple levels maximizes our ability to understand it </vt:lpstr>
      <vt:lpstr>Why do we need to identify different types of myeloid neoplasms? </vt:lpstr>
      <vt:lpstr>PowerPoint Presentation</vt:lpstr>
      <vt:lpstr>PowerPoint Presentation</vt:lpstr>
      <vt:lpstr>The role of the diagnostic team</vt:lpstr>
      <vt:lpstr>Tug-of-war between genetic and morphologic disease definitions</vt:lpstr>
      <vt:lpstr>Myeloproliferative neoplasms</vt:lpstr>
      <vt:lpstr>Chronic myeloid leukemia (CML): the early 20th century</vt:lpstr>
      <vt:lpstr>PowerPoint Presentation</vt:lpstr>
      <vt:lpstr>Philadelphia chromosome: the genetic basis of CML</vt:lpstr>
      <vt:lpstr>PowerPoint Presentation</vt:lpstr>
      <vt:lpstr>CML in the 21st century</vt:lpstr>
      <vt:lpstr>CML is a posterchild for a genetically-defined disease</vt:lpstr>
      <vt:lpstr>JAK2-associated MPN:  Deregulation of the JAK/STAT pathway</vt:lpstr>
      <vt:lpstr>PowerPoint Presentation</vt:lpstr>
      <vt:lpstr>Distribution of mutation types in the non-CML MPN</vt:lpstr>
      <vt:lpstr>PowerPoint Presentation</vt:lpstr>
      <vt:lpstr>Importance of accurate diagnosis of MPN to inform prognosis (and guide therapy) </vt:lpstr>
      <vt:lpstr>Myelodysplastic syndromes</vt:lpstr>
      <vt:lpstr> Components of MDS diagnosis and classification according to 2016</vt:lpstr>
      <vt:lpstr>Not all dysplasias are created equal. . .</vt:lpstr>
      <vt:lpstr>PowerPoint Presentation</vt:lpstr>
      <vt:lpstr>Challenges in MDS diagnosis</vt:lpstr>
      <vt:lpstr>Case</vt:lpstr>
      <vt:lpstr>Case</vt:lpstr>
      <vt:lpstr>PowerPoint Presentation</vt:lpstr>
      <vt:lpstr>PowerPoint Presentation</vt:lpstr>
      <vt:lpstr>Case Diagnosis</vt:lpstr>
      <vt:lpstr>Case Further information</vt:lpstr>
      <vt:lpstr>Case: 2 weeks later. . . </vt:lpstr>
      <vt:lpstr>Case: 54-gene NGS panel for myeloid neoplasm-associated mutations</vt:lpstr>
      <vt:lpstr>Case Diagnosis</vt:lpstr>
      <vt:lpstr>CHIP and anemia are frequent in elderly individuals, while MDS is rare</vt:lpstr>
      <vt:lpstr>Relationship of CHIP to MDS</vt:lpstr>
      <vt:lpstr>Cytopenic CHIP patients’ progression to MDS</vt:lpstr>
      <vt:lpstr>Case Final diagnosis</vt:lpstr>
      <vt:lpstr>Patient followup</vt:lpstr>
      <vt:lpstr>Prognostic schemes in MDS</vt:lpstr>
      <vt:lpstr>Blast percentage in MDS: a cornerstone of disease prognosis</vt:lpstr>
      <vt:lpstr>PowerPoint Presentation</vt:lpstr>
      <vt:lpstr>What are the interactions of dysplastic morphology and mutations? </vt:lpstr>
      <vt:lpstr>SF3B1 mutation is associated with highly differential gene expression in MDS</vt:lpstr>
      <vt:lpstr>New handling of MDS with ring sideroblasts in WHO 2016</vt:lpstr>
      <vt:lpstr>Challenges in MDS diagnosis</vt:lpstr>
      <vt:lpstr>Controversies in blast counting: myeloid neoplasms with erythroid predominance (≥50% erythroids)</vt:lpstr>
      <vt:lpstr>Most AEL cases behave similar to MDS and may not benefit from intensive AML-type chemotherapy</vt:lpstr>
      <vt:lpstr>New WHO 2016 recommendations for blast counting</vt:lpstr>
      <vt:lpstr>Genetic risk stratification in AML</vt:lpstr>
      <vt:lpstr>The major challenges in molecular classification of MDS/AML-1 </vt:lpstr>
      <vt:lpstr>2016 WHO AML Classification</vt:lpstr>
      <vt:lpstr>PowerPoint Presentation</vt:lpstr>
      <vt:lpstr>Challenges in myeloid neoplasms occurring in a background genetic predisposition</vt:lpstr>
      <vt:lpstr>AML with myelodysplasia-related changes (AML-MRC):  “AML with baggage”</vt:lpstr>
      <vt:lpstr>WHO 2016 AML with myelodysplasia-related changes</vt:lpstr>
      <vt:lpstr>Significance of morphologic dysplasia in de novo AML with normal karyotype</vt:lpstr>
      <vt:lpstr>Can genetics and morphology really convey different and independently relevant types of information? </vt:lpstr>
      <vt:lpstr>Conclusion: Optimal diagnosis and classification of myeloid neoplasms must incorporate multiple testing modalities (as emphasized in WHO disease definitions)</vt:lpstr>
    </vt:vector>
  </TitlesOfParts>
  <Company>Baystate Health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Approach to Bone Marrow Evaluation</dc:title>
  <dc:creator>Information Systems</dc:creator>
  <cp:lastModifiedBy>Hasserjian, Robert Paul,M.D.</cp:lastModifiedBy>
  <cp:revision>764</cp:revision>
  <cp:lastPrinted>2003-03-20T19:04:13Z</cp:lastPrinted>
  <dcterms:created xsi:type="dcterms:W3CDTF">2002-08-28T12:30:39Z</dcterms:created>
  <dcterms:modified xsi:type="dcterms:W3CDTF">2018-05-02T21:07:54Z</dcterms:modified>
</cp:coreProperties>
</file>