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80" r:id="rId9"/>
    <p:sldId id="281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E4575-DD1C-4891-9FE8-2F43D0C07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D1A51-A0A8-457E-A415-EF0929B58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74C6C-544D-43F6-90A8-AA4669C2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6D8C-8EE4-4B9A-8573-9B292644DEB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95143-0484-42E2-B1E1-8D90D5881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01066-501B-4F4B-A1B9-76BBF488A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4745-C5E2-4248-8F72-DA3A52122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9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08EBB-CFF2-474A-9AFD-CBA7AC5C9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29CB4E-789A-45BC-9B89-BF727B6A9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48F9F-5190-4082-B835-F504C9EE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6D8C-8EE4-4B9A-8573-9B292644DEB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240CC-B3AF-4612-83EE-4AE1C12F5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52C76-BFAA-4A72-8C2A-00FE527AB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4745-C5E2-4248-8F72-DA3A52122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1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04243E-02D0-4D96-8C69-64A1809147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DA4F50-8476-42A8-B6D3-0B575DABD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62B5F-C276-4E13-BAFC-4531264F3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6D8C-8EE4-4B9A-8573-9B292644DEB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A28F-6A29-41E3-89C8-F5BBD0D51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07271-C2D9-4A1E-8A07-6625CD207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4745-C5E2-4248-8F72-DA3A52122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68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78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98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902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967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840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214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351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1EEBD-2AFD-4570-B7F6-6312D4B6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67460-5A94-42B8-8E4D-66FFD5735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C1F53-2752-46F5-A64F-55081BE5D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6D8C-8EE4-4B9A-8573-9B292644DEB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DD146-A85E-4AF1-A6BE-7B40498C6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86500-3BBD-4F4B-AA90-BA7685EC3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4745-C5E2-4248-8F72-DA3A52122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31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10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656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813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476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8BF41-69E0-40D1-955E-07001E2F5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EBDE9-F164-4707-9BEF-236CE3814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88A9A-4CA8-4636-AF38-52676EB9B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6D8C-8EE4-4B9A-8573-9B292644DEB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69353-426F-4901-9062-D2FFBC69D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9E19A-3221-4A2D-B12E-8A8B5755C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4745-C5E2-4248-8F72-DA3A52122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9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24D35-2160-479F-A048-F0638C74A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6E551-3DC0-4C48-B6B5-8E472F7AE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1D8F4F-8F4A-481A-A1B2-8A3BC5361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BCE96-B7D2-4877-A913-A21CE8D1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6D8C-8EE4-4B9A-8573-9B292644DEB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310FB-BA66-468F-96F9-7D2B118D7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215D6-7596-4365-8068-28FFD437D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4745-C5E2-4248-8F72-DA3A52122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9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DD04E-1C87-47E3-BA07-2C6F8C181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6547D-302E-43E6-919F-BC1BBDF58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FF895-2DEB-4205-A7D2-7698A554F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094CBD-A463-4BB5-BF6A-7EADF6B0F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2FE6E-5D33-494C-B001-916CBF7D6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4CF687-013D-415E-8014-EFCBF9149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6D8C-8EE4-4B9A-8573-9B292644DEB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38A146-0E82-4E80-89A1-E5CEC931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4CE4BE-72A2-4D28-80D6-97FC7166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4745-C5E2-4248-8F72-DA3A52122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1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B5E39-CA3E-46BE-9FEB-7CD08468D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B38606-0514-430E-9B1F-D1F02241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6D8C-8EE4-4B9A-8573-9B292644DEB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BCE18-7BB9-4F47-B062-D93693E0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1575B-B1C2-45A0-B109-B9DB8B164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4745-C5E2-4248-8F72-DA3A52122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0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D8C39D-C1CD-433F-A259-1CD4775C5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6D8C-8EE4-4B9A-8573-9B292644DEB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BD5303-881E-47D7-9357-05697DC1A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F87DD-5619-4771-89CF-6D95E155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4745-C5E2-4248-8F72-DA3A52122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0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33394-75B3-4AC3-8712-9D86FF7AA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BDE29-ED1E-4638-B96F-DD2DCB295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CAEB9-0439-463E-B480-462E7C211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5F90E-76DC-4389-A094-D03884E2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6D8C-8EE4-4B9A-8573-9B292644DEB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CD186-A973-4219-BF17-BACD99703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E066F-F4E8-4CA7-B9F9-37680341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4745-C5E2-4248-8F72-DA3A52122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0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1472-5250-4E66-AA56-8BB3B294B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B6FDCF-05CB-496C-9AEE-925DA97BC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782B0-1316-41BC-89A1-83C27038A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77C53-B924-4CFF-97EC-392408374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6D8C-8EE4-4B9A-8573-9B292644DEB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FC7454-9E88-40CF-A276-2BFCC7D0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E01F9-B271-4515-B606-0EB8613E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4745-C5E2-4248-8F72-DA3A52122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2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40C394-1CC0-43F2-8856-752851538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9BF06-00B2-45E0-A08A-0CE23CCEE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6ADE5-1D6B-493E-8998-C8461ABF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16D8C-8EE4-4B9A-8573-9B292644DEB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2BF0A-B828-41DE-A9E3-6DBBB4BC1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0767F-1601-4FCC-A795-1BC22D4F7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B4745-C5E2-4248-8F72-DA3A52122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6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46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pos="1464">
          <p15:clr>
            <a:srgbClr val="F26B43"/>
          </p15:clr>
        </p15:guide>
        <p15:guide id="3" pos="7152">
          <p15:clr>
            <a:srgbClr val="F26B43"/>
          </p15:clr>
        </p15:guide>
        <p15:guide id="4" pos="9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bpath.org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838BC-415A-4F1F-8534-6EFC32635D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BE0D19-9FA9-40C4-869C-209C07F81F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3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3D1CCF-FB8F-4F18-8391-BA4E5EA3F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0" y="1690687"/>
            <a:ext cx="9791700" cy="4908075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Shared autopsy defined as two residents (+fellow)</a:t>
            </a:r>
          </a:p>
          <a:p>
            <a:r>
              <a:rPr lang="en-US" sz="3200" dirty="0"/>
              <a:t>No limit on number of shared autopsies</a:t>
            </a:r>
          </a:p>
          <a:p>
            <a:r>
              <a:rPr lang="en-US" sz="3200" dirty="0"/>
              <a:t>No limit on number of forensic autopsies</a:t>
            </a:r>
          </a:p>
          <a:p>
            <a:r>
              <a:rPr lang="en-US" sz="3200" dirty="0"/>
              <a:t>Complete autopsy—chest, abdomen, pelvis (brain)</a:t>
            </a:r>
          </a:p>
          <a:p>
            <a:r>
              <a:rPr lang="en-US" sz="3200" dirty="0"/>
              <a:t>Maximum single organ autopsies=5; cannot be shared</a:t>
            </a:r>
          </a:p>
          <a:p>
            <a:r>
              <a:rPr lang="en-US" sz="3200" dirty="0"/>
              <a:t>Maximum limited autopsies=10; can be shared</a:t>
            </a:r>
          </a:p>
          <a:p>
            <a:r>
              <a:rPr lang="en-US" sz="3200" dirty="0"/>
              <a:t>Limited—chest only, abdomen only</a:t>
            </a:r>
          </a:p>
          <a:p>
            <a:r>
              <a:rPr lang="en-US" sz="3200" dirty="0"/>
              <a:t>Effective 2018</a:t>
            </a:r>
          </a:p>
          <a:p>
            <a:r>
              <a:rPr lang="en-US" sz="3200" dirty="0"/>
              <a:t>New </a:t>
            </a:r>
            <a:r>
              <a:rPr lang="en-US" sz="3200" dirty="0" err="1"/>
              <a:t>fetopsy</a:t>
            </a:r>
            <a:r>
              <a:rPr lang="en-US" sz="3200" dirty="0"/>
              <a:t> policy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08A31E-C42E-4938-A91B-B2F5CE3EA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Autopsy Policies</a:t>
            </a:r>
          </a:p>
        </p:txBody>
      </p:sp>
    </p:spTree>
    <p:extLst>
      <p:ext uri="{BB962C8B-B14F-4D97-AF65-F5344CB8AC3E}">
        <p14:creationId xmlns:p14="http://schemas.microsoft.com/office/powerpoint/2010/main" val="409776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DA5691-F1A7-406F-BBD9-7A68EDDCD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0" y="1348034"/>
            <a:ext cx="9791700" cy="5509966"/>
          </a:xfrm>
        </p:spPr>
        <p:txBody>
          <a:bodyPr>
            <a:normAutofit/>
          </a:bodyPr>
          <a:lstStyle/>
          <a:p>
            <a:r>
              <a:rPr lang="en-US" sz="3600" dirty="0"/>
              <a:t>2016 BOT Retreat</a:t>
            </a:r>
          </a:p>
          <a:p>
            <a:r>
              <a:rPr lang="en-US" sz="3600" dirty="0"/>
              <a:t>EPA Task Force-April 8, 2017</a:t>
            </a:r>
          </a:p>
          <a:p>
            <a:r>
              <a:rPr lang="en-US" sz="3600" dirty="0"/>
              <a:t>Drs. Timmons &amp; Procop, Co-Chairs</a:t>
            </a:r>
          </a:p>
          <a:p>
            <a:r>
              <a:rPr lang="en-US" sz="3600" dirty="0"/>
              <a:t>PRODs Reps—Drs. Black-Schaffer, Powell, Sands</a:t>
            </a:r>
          </a:p>
          <a:p>
            <a:r>
              <a:rPr lang="en-US" sz="3600" dirty="0"/>
              <a:t>“Entrustable Professional Activities for Pathology: Recommendations From the CAP GMEC”</a:t>
            </a:r>
          </a:p>
          <a:p>
            <a:r>
              <a:rPr lang="en-US" sz="3600" dirty="0"/>
              <a:t>ABP position statement on EPAs</a:t>
            </a:r>
          </a:p>
          <a:p>
            <a:r>
              <a:rPr lang="en-US" sz="3600" dirty="0"/>
              <a:t>Competency based training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3709E9-66E4-49BC-ADA4-2512D166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Entrustable Professional Activities</a:t>
            </a:r>
          </a:p>
        </p:txBody>
      </p:sp>
    </p:spTree>
    <p:extLst>
      <p:ext uri="{BB962C8B-B14F-4D97-AF65-F5344CB8AC3E}">
        <p14:creationId xmlns:p14="http://schemas.microsoft.com/office/powerpoint/2010/main" val="248069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17715" y="1800519"/>
            <a:ext cx="10492033" cy="4703976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ACGME requires 2 years training</a:t>
            </a:r>
          </a:p>
          <a:p>
            <a:r>
              <a:rPr lang="en-US" sz="3200" dirty="0"/>
              <a:t>Concerns about length of training</a:t>
            </a:r>
          </a:p>
          <a:p>
            <a:r>
              <a:rPr lang="en-US" sz="3200" dirty="0"/>
              <a:t>ABP approved two years concurrent training in CI combined with another 12 month subspecialty fellowship, completed in two years</a:t>
            </a:r>
          </a:p>
          <a:p>
            <a:r>
              <a:rPr lang="en-US" sz="3200" dirty="0"/>
              <a:t>Acceptable to ACGME</a:t>
            </a:r>
          </a:p>
          <a:p>
            <a:r>
              <a:rPr lang="en-US" sz="3200" dirty="0"/>
              <a:t>Fellows will qualify for certification in CI and another ABP subspecialty</a:t>
            </a:r>
          </a:p>
          <a:p>
            <a:r>
              <a:rPr lang="en-US" sz="3200" dirty="0"/>
              <a:t>Extended “by experience” pathway until 2022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ABP Actions-Clinical Informatics</a:t>
            </a:r>
          </a:p>
        </p:txBody>
      </p:sp>
    </p:spTree>
    <p:extLst>
      <p:ext uri="{BB962C8B-B14F-4D97-AF65-F5344CB8AC3E}">
        <p14:creationId xmlns:p14="http://schemas.microsoft.com/office/powerpoint/2010/main" val="303663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62100" y="1414021"/>
            <a:ext cx="10152572" cy="484920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Spring exam administration at ABR-Tucson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Communications consultant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Resident emails and cellphone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Resident access to Pathway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Coordinators contact info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Reciprocity with RCPSC for MOC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ABP Activities</a:t>
            </a:r>
          </a:p>
        </p:txBody>
      </p:sp>
    </p:spTree>
    <p:extLst>
      <p:ext uri="{BB962C8B-B14F-4D97-AF65-F5344CB8AC3E}">
        <p14:creationId xmlns:p14="http://schemas.microsoft.com/office/powerpoint/2010/main" val="310798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50590" y="1825625"/>
            <a:ext cx="8403210" cy="4351338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A5A5A5"/>
              </a:buClr>
            </a:pPr>
            <a:r>
              <a:rPr lang="en-US" sz="4000" dirty="0">
                <a:solidFill>
                  <a:prstClr val="black"/>
                </a:solidFill>
              </a:rPr>
              <a:t>ACGME autopsy case logs </a:t>
            </a:r>
          </a:p>
          <a:p>
            <a:pPr lvl="1">
              <a:buClr>
                <a:srgbClr val="A5A5A5"/>
              </a:buClr>
            </a:pPr>
            <a:r>
              <a:rPr lang="en-US" sz="3600" dirty="0">
                <a:solidFill>
                  <a:prstClr val="black"/>
                </a:solidFill>
              </a:rPr>
              <a:t>access to archived logs</a:t>
            </a:r>
          </a:p>
          <a:p>
            <a:pPr lvl="0">
              <a:buClr>
                <a:srgbClr val="A5A5A5"/>
              </a:buClr>
            </a:pPr>
            <a:r>
              <a:rPr lang="en-US" sz="4000" dirty="0">
                <a:solidFill>
                  <a:prstClr val="black"/>
                </a:solidFill>
              </a:rPr>
              <a:t>Booths at ASCP, CAP, USCAP</a:t>
            </a:r>
          </a:p>
          <a:p>
            <a:pPr lvl="0">
              <a:buClr>
                <a:srgbClr val="A5A5A5"/>
              </a:buClr>
            </a:pPr>
            <a:r>
              <a:rPr lang="en-US" sz="4000" dirty="0">
                <a:solidFill>
                  <a:prstClr val="black"/>
                </a:solidFill>
              </a:rPr>
              <a:t>Speakers Bureau</a:t>
            </a:r>
          </a:p>
          <a:p>
            <a:pPr lvl="0">
              <a:buClr>
                <a:srgbClr val="A5A5A5"/>
              </a:buClr>
            </a:pPr>
            <a:r>
              <a:rPr lang="en-US" sz="4000" dirty="0">
                <a:solidFill>
                  <a:prstClr val="black"/>
                </a:solidFill>
              </a:rPr>
              <a:t>Honor code</a:t>
            </a:r>
          </a:p>
          <a:p>
            <a:pPr lvl="0">
              <a:buClr>
                <a:srgbClr val="A5A5A5"/>
              </a:buClr>
            </a:pPr>
            <a:r>
              <a:rPr lang="en-US" sz="4000" dirty="0">
                <a:solidFill>
                  <a:prstClr val="black"/>
                </a:solidFill>
              </a:rPr>
              <a:t>Exam blueprints</a:t>
            </a:r>
          </a:p>
          <a:p>
            <a:pPr lvl="0">
              <a:buClr>
                <a:srgbClr val="A5A5A5"/>
              </a:buClr>
            </a:pPr>
            <a:r>
              <a:rPr lang="en-US" sz="4000" dirty="0">
                <a:solidFill>
                  <a:prstClr val="black"/>
                </a:solidFill>
              </a:rPr>
              <a:t>Fees--2003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ABP Activities</a:t>
            </a:r>
          </a:p>
        </p:txBody>
      </p:sp>
    </p:spTree>
    <p:extLst>
      <p:ext uri="{BB962C8B-B14F-4D97-AF65-F5344CB8AC3E}">
        <p14:creationId xmlns:p14="http://schemas.microsoft.com/office/powerpoint/2010/main" val="40777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6252" y="1794293"/>
            <a:ext cx="9647547" cy="4666891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Increase physician-scientists in pathology</a:t>
            </a:r>
          </a:p>
          <a:p>
            <a:r>
              <a:rPr lang="en-US" sz="3600" dirty="0"/>
              <a:t>Attract exceptional and committed young P-S to pathology</a:t>
            </a:r>
          </a:p>
          <a:p>
            <a:r>
              <a:rPr lang="en-US" sz="3600" dirty="0"/>
              <a:t>Prepare trainees for careers in academic medicine, focused on research</a:t>
            </a:r>
          </a:p>
          <a:p>
            <a:r>
              <a:rPr lang="en-US" sz="3600" dirty="0"/>
              <a:t>Provide training flexibility, while assuring clinical competency</a:t>
            </a:r>
          </a:p>
          <a:p>
            <a:r>
              <a:rPr lang="en-US" sz="3600" dirty="0"/>
              <a:t>Stimulating Access to Research in Residency (StARR) (R38) support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24100" y="365126"/>
            <a:ext cx="9029700" cy="9805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Physician-Scientist Research Pathway</a:t>
            </a:r>
            <a:br>
              <a:rPr lang="en-US" dirty="0"/>
            </a:br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46624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2495" y="685800"/>
            <a:ext cx="9615340" cy="7275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Continuing Certification(MOC)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0263" y="1602556"/>
            <a:ext cx="10426045" cy="5255443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“Participation in the Continuing Certification Program is required to maintain certification”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39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modules; comprehensive study guides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Remote, secure testing; open book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ACCME PARS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 Advisory Committee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40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19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7F1CE2-C63C-4D13-B51D-37BC03B55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664" y="1825625"/>
            <a:ext cx="8799136" cy="4351338"/>
          </a:xfrm>
        </p:spPr>
        <p:txBody>
          <a:bodyPr>
            <a:normAutofit/>
          </a:bodyPr>
          <a:lstStyle/>
          <a:p>
            <a:r>
              <a:rPr lang="en-US" sz="4000" dirty="0"/>
              <a:t>Automated reporting of:</a:t>
            </a:r>
          </a:p>
          <a:p>
            <a:pPr lvl="1"/>
            <a:r>
              <a:rPr lang="en-US" sz="4000" dirty="0"/>
              <a:t>CME</a:t>
            </a:r>
          </a:p>
          <a:p>
            <a:pPr lvl="1"/>
            <a:r>
              <a:rPr lang="en-US" sz="4000" dirty="0"/>
              <a:t>SAMs</a:t>
            </a:r>
          </a:p>
          <a:p>
            <a:pPr lvl="1"/>
            <a:r>
              <a:rPr lang="en-US" sz="4000" dirty="0"/>
              <a:t>Part IV</a:t>
            </a:r>
          </a:p>
          <a:p>
            <a:pPr lvl="1"/>
            <a:r>
              <a:rPr lang="en-US" sz="4000" dirty="0"/>
              <a:t>Patient Safety Course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7D983E-C8F3-4F07-9987-29205788E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ACCME Physician Activity Reporting</a:t>
            </a:r>
          </a:p>
        </p:txBody>
      </p:sp>
    </p:spTree>
    <p:extLst>
      <p:ext uri="{BB962C8B-B14F-4D97-AF65-F5344CB8AC3E}">
        <p14:creationId xmlns:p14="http://schemas.microsoft.com/office/powerpoint/2010/main" val="324215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46894" y="1451728"/>
            <a:ext cx="8506905" cy="5406271"/>
          </a:xfrm>
        </p:spPr>
        <p:txBody>
          <a:bodyPr/>
          <a:lstStyle/>
          <a:p>
            <a:r>
              <a:rPr lang="en-US" sz="4000" dirty="0"/>
              <a:t>Path CertLink™</a:t>
            </a:r>
          </a:p>
          <a:p>
            <a:r>
              <a:rPr lang="en-US" sz="4000" dirty="0"/>
              <a:t>20 questions quarterly</a:t>
            </a:r>
          </a:p>
          <a:p>
            <a:r>
              <a:rPr lang="en-US" sz="4000" dirty="0"/>
              <a:t>Immediate feedback</a:t>
            </a:r>
          </a:p>
          <a:p>
            <a:r>
              <a:rPr lang="en-US" sz="4000" dirty="0"/>
              <a:t>Voluntary; no assessment initially</a:t>
            </a:r>
          </a:p>
          <a:p>
            <a:r>
              <a:rPr lang="en-US" sz="4000" dirty="0"/>
              <a:t>3-5 year pilot</a:t>
            </a:r>
          </a:p>
          <a:p>
            <a:r>
              <a:rPr lang="en-US" sz="4000" dirty="0"/>
              <a:t>Item bank-writers and reviewers</a:t>
            </a:r>
          </a:p>
          <a:p>
            <a:r>
              <a:rPr lang="en-US" sz="4000" dirty="0"/>
              <a:t>www.PathCertLink.com</a:t>
            </a:r>
          </a:p>
          <a:p>
            <a:endParaRPr lang="en-US" sz="4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 Longitudinal Assessment Pilot</a:t>
            </a:r>
          </a:p>
        </p:txBody>
      </p:sp>
    </p:spTree>
    <p:extLst>
      <p:ext uri="{BB962C8B-B14F-4D97-AF65-F5344CB8AC3E}">
        <p14:creationId xmlns:p14="http://schemas.microsoft.com/office/powerpoint/2010/main" val="387437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381001"/>
            <a:ext cx="8382000" cy="1143000"/>
          </a:xfrm>
        </p:spPr>
        <p:txBody>
          <a:bodyPr/>
          <a:lstStyle/>
          <a:p>
            <a:pPr algn="ctr"/>
            <a:r>
              <a:rPr lang="en-US" sz="4800" dirty="0"/>
              <a:t>2017 New diplomates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600200"/>
            <a:ext cx="7239000" cy="48768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018048"/>
              </p:ext>
            </p:extLst>
          </p:nvPr>
        </p:nvGraphicFramePr>
        <p:xfrm>
          <a:off x="3048000" y="2362200"/>
          <a:ext cx="60960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/>
                          </a:solidFill>
                        </a:rPr>
                        <a:t>AP/CP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/>
                          </a:solidFill>
                        </a:rPr>
                        <a:t>498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sz="4000" b="1" dirty="0"/>
                        <a:t>AP Only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/>
                        <a:t> 72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sz="4000" b="1" dirty="0"/>
                        <a:t>CP Only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/>
                        <a:t> 50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sz="4000" b="1" dirty="0" err="1"/>
                        <a:t>SubSpecialty</a:t>
                      </a:r>
                      <a:endParaRPr lang="en-US" sz="4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/>
                        <a:t>503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94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0194"/>
            <a:ext cx="9144000" cy="2347273"/>
          </a:xfrm>
        </p:spPr>
        <p:txBody>
          <a:bodyPr>
            <a:normAutofit fontScale="90000"/>
          </a:bodyPr>
          <a:lstStyle/>
          <a:p>
            <a:r>
              <a:rPr lang="en-US" dirty="0"/>
              <a:t>What’s New at the </a:t>
            </a:r>
            <a:br>
              <a:rPr lang="en-US" dirty="0"/>
            </a:br>
            <a:r>
              <a:rPr lang="en-US" dirty="0"/>
              <a:t>American Board of Pathology?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26004"/>
            <a:ext cx="9144000" cy="588464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342" y="3614467"/>
            <a:ext cx="3450211" cy="3172831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58424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48552" y="1527142"/>
            <a:ext cx="8205247" cy="5608949"/>
          </a:xfrm>
        </p:spPr>
        <p:txBody>
          <a:bodyPr>
            <a:normAutofit/>
          </a:bodyPr>
          <a:lstStyle/>
          <a:p>
            <a:r>
              <a:rPr lang="en-US" sz="3600" dirty="0"/>
              <a:t>AP—696 candidates (583+113)</a:t>
            </a:r>
          </a:p>
          <a:p>
            <a:pPr lvl="1"/>
            <a:r>
              <a:rPr lang="en-US" sz="3600" dirty="0"/>
              <a:t>86% pass </a:t>
            </a:r>
          </a:p>
          <a:p>
            <a:r>
              <a:rPr lang="en-US" sz="3600" dirty="0"/>
              <a:t>CP—579 (539+40)</a:t>
            </a:r>
          </a:p>
          <a:p>
            <a:pPr lvl="1"/>
            <a:r>
              <a:rPr lang="en-US" sz="3600" dirty="0"/>
              <a:t>92% pass </a:t>
            </a:r>
          </a:p>
          <a:p>
            <a:r>
              <a:rPr lang="en-US" sz="3600" dirty="0"/>
              <a:t>Criterion referenced</a:t>
            </a:r>
          </a:p>
          <a:p>
            <a:r>
              <a:rPr lang="en-US" sz="3600" dirty="0"/>
              <a:t>Scored as a single exams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9789" y="365126"/>
            <a:ext cx="9594011" cy="9829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2017 exam results</a:t>
            </a:r>
          </a:p>
        </p:txBody>
      </p:sp>
    </p:spTree>
    <p:extLst>
      <p:ext uri="{BB962C8B-B14F-4D97-AF65-F5344CB8AC3E}">
        <p14:creationId xmlns:p14="http://schemas.microsoft.com/office/powerpoint/2010/main" val="2055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Mission</a:t>
            </a:r>
          </a:p>
        </p:txBody>
      </p:sp>
      <p:pic>
        <p:nvPicPr>
          <p:cNvPr id="4" name="pasted-image.pdf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318144" y="1825625"/>
            <a:ext cx="4279612" cy="435133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1310326" y="2695004"/>
            <a:ext cx="9605913" cy="304698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mission of the American Board of Pathology,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member of the American Board of Medical Specialties, is to promote the field of pathology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continuing competency of pathologist.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www.abpath.org</a:t>
            </a:r>
          </a:p>
        </p:txBody>
      </p:sp>
    </p:spTree>
    <p:extLst>
      <p:ext uri="{BB962C8B-B14F-4D97-AF65-F5344CB8AC3E}">
        <p14:creationId xmlns:p14="http://schemas.microsoft.com/office/powerpoint/2010/main" val="312326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23A95-8419-4769-9079-253DA6040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980" y="820132"/>
            <a:ext cx="5693790" cy="537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5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0286" y="1825625"/>
            <a:ext cx="88435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i="1" dirty="0"/>
              <a:t>To promote the field of pathology and the continuing competency of practicing pathologists.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ABP Mission Statement</a:t>
            </a:r>
          </a:p>
        </p:txBody>
      </p:sp>
    </p:spTree>
    <p:extLst>
      <p:ext uri="{BB962C8B-B14F-4D97-AF65-F5344CB8AC3E}">
        <p14:creationId xmlns:p14="http://schemas.microsoft.com/office/powerpoint/2010/main" val="137705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Website</a:t>
            </a:r>
          </a:p>
          <a:p>
            <a:pPr marL="0" indent="0" algn="ctr">
              <a:buNone/>
            </a:pPr>
            <a:r>
              <a:rPr lang="en-US" sz="6600" dirty="0">
                <a:hlinkClick r:id="rId2"/>
              </a:rPr>
              <a:t>www.abpath.org</a:t>
            </a:r>
            <a:endParaRPr lang="en-US" sz="6600" dirty="0"/>
          </a:p>
          <a:p>
            <a:pPr marL="0" indent="0" algn="ctr">
              <a:buNone/>
            </a:pPr>
            <a:r>
              <a:rPr lang="en-US" sz="6600" dirty="0"/>
              <a:t>Booklet of Information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4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6814" y="864080"/>
            <a:ext cx="6172200" cy="671423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Officers &amp; Trustees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7321" y="1850366"/>
            <a:ext cx="8600536" cy="3886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President--Karen Kaul, MD, PhD</a:t>
            </a:r>
          </a:p>
          <a:p>
            <a:pPr>
              <a:lnSpc>
                <a:spcPct val="100000"/>
              </a:lnSpc>
            </a:pPr>
            <a:r>
              <a:rPr lang="en-US" sz="3600" i="0" dirty="0">
                <a:latin typeface="Arial" pitchFamily="34" charset="0"/>
                <a:cs typeface="Arial" pitchFamily="34" charset="0"/>
              </a:rPr>
              <a:t>Vice-President-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-Susan Fuhrman, MD</a:t>
            </a:r>
          </a:p>
          <a:p>
            <a:pPr>
              <a:lnSpc>
                <a:spcPct val="100000"/>
              </a:lnSpc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Secretary—Steven Swerdlow, MD</a:t>
            </a:r>
          </a:p>
          <a:p>
            <a:pPr>
              <a:lnSpc>
                <a:spcPct val="100000"/>
              </a:lnSpc>
            </a:pPr>
            <a:r>
              <a:rPr lang="en-US" sz="3600" i="0" dirty="0">
                <a:latin typeface="Arial" pitchFamily="34" charset="0"/>
                <a:cs typeface="Arial" pitchFamily="34" charset="0"/>
              </a:rPr>
              <a:t>Treasurer—Michael Jones, MD</a:t>
            </a:r>
          </a:p>
          <a:p>
            <a:pPr>
              <a:lnSpc>
                <a:spcPct val="100000"/>
              </a:lnSpc>
            </a:pPr>
            <a:r>
              <a:rPr lang="en-US" sz="3600" i="0" dirty="0">
                <a:latin typeface="Arial" pitchFamily="34" charset="0"/>
                <a:cs typeface="Arial" pitchFamily="34" charset="0"/>
              </a:rPr>
              <a:t>Past President--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James Stubbs, MD</a:t>
            </a:r>
            <a:endParaRPr lang="en-US" sz="3600" i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02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848" y="232913"/>
            <a:ext cx="6172200" cy="92302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ABP Trustees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8588" y="1371600"/>
            <a:ext cx="6165011" cy="4800600"/>
          </a:xfrm>
        </p:spPr>
        <p:txBody>
          <a:bodyPr>
            <a:normAutofit lnSpcReduction="10000"/>
          </a:bodyPr>
          <a:lstStyle/>
          <a:p>
            <a:r>
              <a:rPr lang="en-US" sz="3600" i="0" dirty="0">
                <a:highlight>
                  <a:srgbClr val="FFFF00"/>
                </a:highlight>
              </a:rPr>
              <a:t>Constance Filling, </a:t>
            </a:r>
            <a:r>
              <a:rPr lang="en-US" sz="3600" i="0" dirty="0" err="1">
                <a:highlight>
                  <a:srgbClr val="FFFF00"/>
                </a:highlight>
              </a:rPr>
              <a:t>EdD</a:t>
            </a:r>
            <a:endParaRPr lang="en-US" sz="3600" i="0" dirty="0">
              <a:highlight>
                <a:srgbClr val="FFFF00"/>
              </a:highlight>
            </a:endParaRPr>
          </a:p>
          <a:p>
            <a:r>
              <a:rPr lang="en-US" sz="3600" i="0" dirty="0"/>
              <a:t>Edward Ashwood, MD</a:t>
            </a:r>
          </a:p>
          <a:p>
            <a:r>
              <a:rPr lang="en-US" sz="3600" dirty="0" err="1"/>
              <a:t>Mohidean</a:t>
            </a:r>
            <a:r>
              <a:rPr lang="en-US" sz="3600" dirty="0"/>
              <a:t> Ghofrani, MD, MBA</a:t>
            </a:r>
            <a:endParaRPr lang="en-US" sz="3600" i="0" dirty="0"/>
          </a:p>
          <a:p>
            <a:r>
              <a:rPr lang="en-US" sz="3600" dirty="0"/>
              <a:t>Eric Glassy, MD</a:t>
            </a:r>
          </a:p>
          <a:p>
            <a:r>
              <a:rPr lang="en-US" sz="3600" dirty="0"/>
              <a:t>Jeffrey Goldstein, MD</a:t>
            </a:r>
          </a:p>
          <a:p>
            <a:r>
              <a:rPr lang="en-US" sz="3600" dirty="0"/>
              <a:t>Ritu Nayar, MD</a:t>
            </a:r>
          </a:p>
          <a:p>
            <a:r>
              <a:rPr lang="en-US" sz="3600" dirty="0"/>
              <a:t>Gary Procop, MD, MS</a:t>
            </a:r>
          </a:p>
          <a:p>
            <a:r>
              <a:rPr lang="en-US" sz="3600" dirty="0"/>
              <a:t>Barbara Sampson, MD, PhD</a:t>
            </a:r>
          </a:p>
          <a:p>
            <a:pPr algn="ctr"/>
            <a:endParaRPr lang="en-US" sz="3600" i="0" dirty="0"/>
          </a:p>
        </p:txBody>
      </p:sp>
    </p:spTree>
    <p:extLst>
      <p:ext uri="{BB962C8B-B14F-4D97-AF65-F5344CB8AC3E}">
        <p14:creationId xmlns:p14="http://schemas.microsoft.com/office/powerpoint/2010/main" val="249149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1714B7-09E7-4895-8D90-57B40BF53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23" y="0"/>
            <a:ext cx="10284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42BCDD-B795-4BBB-9610-89502629E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0" y="1310326"/>
            <a:ext cx="9791700" cy="4866637"/>
          </a:xfrm>
        </p:spPr>
        <p:txBody>
          <a:bodyPr/>
          <a:lstStyle/>
          <a:p>
            <a:r>
              <a:rPr lang="en-US" sz="3600" dirty="0"/>
              <a:t>Focused Practice</a:t>
            </a:r>
          </a:p>
          <a:p>
            <a:pPr lvl="1"/>
            <a:r>
              <a:rPr lang="en-US" sz="3600" dirty="0"/>
              <a:t>Clinical Chemistry</a:t>
            </a:r>
          </a:p>
          <a:p>
            <a:pPr lvl="1"/>
            <a:r>
              <a:rPr lang="en-US" sz="3600" dirty="0"/>
              <a:t>Clinical Microbiology</a:t>
            </a:r>
          </a:p>
          <a:p>
            <a:r>
              <a:rPr lang="en-US" sz="3600" dirty="0"/>
              <a:t>Practice and Training Survey</a:t>
            </a:r>
          </a:p>
          <a:p>
            <a:pPr lvl="1"/>
            <a:r>
              <a:rPr lang="en-US" dirty="0"/>
              <a:t>Lab Management</a:t>
            </a:r>
          </a:p>
          <a:p>
            <a:pPr lvl="1"/>
            <a:r>
              <a:rPr lang="en-US" dirty="0"/>
              <a:t>Informatics</a:t>
            </a:r>
          </a:p>
          <a:p>
            <a:pPr lvl="1"/>
            <a:r>
              <a:rPr lang="en-US" dirty="0"/>
              <a:t>Molecular Pathology</a:t>
            </a:r>
          </a:p>
          <a:p>
            <a:pPr lvl="1"/>
            <a:r>
              <a:rPr lang="en-US" dirty="0"/>
              <a:t>Billing &amp; Coding</a:t>
            </a:r>
          </a:p>
          <a:p>
            <a:pPr lvl="1"/>
            <a:r>
              <a:rPr lang="en-US" dirty="0"/>
              <a:t>Dermatopathology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2BDCD0-6832-4E29-873C-72F32B0E5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ABP Actions</a:t>
            </a:r>
          </a:p>
        </p:txBody>
      </p:sp>
    </p:spTree>
    <p:extLst>
      <p:ext uri="{BB962C8B-B14F-4D97-AF65-F5344CB8AC3E}">
        <p14:creationId xmlns:p14="http://schemas.microsoft.com/office/powerpoint/2010/main" val="315862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95167" y="1825625"/>
            <a:ext cx="9958633" cy="5216198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Diplomate Recognition</a:t>
            </a:r>
          </a:p>
          <a:p>
            <a:endParaRPr lang="en-US" sz="4000" dirty="0"/>
          </a:p>
          <a:p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ABP 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B3954-DD83-4533-BA17-5AD9E07C2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175" y="3428999"/>
            <a:ext cx="3373650" cy="324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0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oud skipper design template" id="{30DBBF30-EDA2-4408-9702-3B0A8AED6F12}" vid="{0F128B79-39D4-4007-9EC6-E245A2CC91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568</Words>
  <Application>Microsoft Office PowerPoint</Application>
  <PresentationFormat>Widescreen</PresentationFormat>
  <Paragraphs>121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Office Theme</vt:lpstr>
      <vt:lpstr>Cloud skipper design template</vt:lpstr>
      <vt:lpstr>PowerPoint Presentation</vt:lpstr>
      <vt:lpstr>What’s New at the  American Board of Pathology? </vt:lpstr>
      <vt:lpstr>ABP Mission Statement</vt:lpstr>
      <vt:lpstr>PowerPoint Presentation</vt:lpstr>
      <vt:lpstr>Officers &amp; Trustees</vt:lpstr>
      <vt:lpstr>ABP Trustees</vt:lpstr>
      <vt:lpstr>PowerPoint Presentation</vt:lpstr>
      <vt:lpstr>ABP Actions</vt:lpstr>
      <vt:lpstr>ABP Actions</vt:lpstr>
      <vt:lpstr>New Autopsy Policies</vt:lpstr>
      <vt:lpstr>Entrustable Professional Activities</vt:lpstr>
      <vt:lpstr>ABP Actions-Clinical Informatics</vt:lpstr>
      <vt:lpstr>ABP Activities</vt:lpstr>
      <vt:lpstr>ABP Activities</vt:lpstr>
      <vt:lpstr>Physician-Scientist Research Pathway Objectives</vt:lpstr>
      <vt:lpstr>Continuing Certification(MOC)</vt:lpstr>
      <vt:lpstr>ACCME Physician Activity Reporting</vt:lpstr>
      <vt:lpstr>MOC Longitudinal Assessment Pilot</vt:lpstr>
      <vt:lpstr>2017 New diplomates</vt:lpstr>
      <vt:lpstr> 2017 exam results</vt:lpstr>
      <vt:lpstr>Mission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L. Johnson</dc:creator>
  <cp:lastModifiedBy>Rebecca L. Johnson</cp:lastModifiedBy>
  <cp:revision>16</cp:revision>
  <dcterms:created xsi:type="dcterms:W3CDTF">2018-03-14T12:31:45Z</dcterms:created>
  <dcterms:modified xsi:type="dcterms:W3CDTF">2018-05-03T12:29:42Z</dcterms:modified>
</cp:coreProperties>
</file>