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1471" r:id="rId2"/>
    <p:sldId id="1468" r:id="rId3"/>
    <p:sldId id="1618" r:id="rId4"/>
    <p:sldId id="1467" r:id="rId5"/>
    <p:sldId id="1619" r:id="rId6"/>
  </p:sldIdLst>
  <p:sldSz cx="10287000" cy="6858000" type="35mm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ＭＳ Ｐゴシック" pitchFamily="-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FF"/>
    <a:srgbClr val="EB0128"/>
    <a:srgbClr val="FF33FF"/>
    <a:srgbClr val="FF33CC"/>
    <a:srgbClr val="333333"/>
    <a:srgbClr val="80008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737" autoAdjust="0"/>
  </p:normalViewPr>
  <p:slideViewPr>
    <p:cSldViewPr>
      <p:cViewPr varScale="1">
        <p:scale>
          <a:sx n="88" d="100"/>
          <a:sy n="88" d="100"/>
        </p:scale>
        <p:origin x="1224" y="126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50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/>
            </a:lvl1pPr>
          </a:lstStyle>
          <a:p>
            <a:pPr>
              <a:defRPr/>
            </a:pPr>
            <a:fld id="{57B12DBD-B948-4ADB-8D79-5803D1A70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3049588" y="8710613"/>
            <a:ext cx="7588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312" tIns="44450" rIns="87312" bIns="44450">
            <a:spAutoFit/>
          </a:bodyPr>
          <a:lstStyle/>
          <a:p>
            <a:pPr algn="ctr" defTabSz="868363">
              <a:lnSpc>
                <a:spcPct val="90000"/>
              </a:lnSpc>
              <a:defRPr/>
            </a:pPr>
            <a:r>
              <a:rPr lang="en-US" sz="1200" b="0"/>
              <a:t>Page </a:t>
            </a:r>
            <a:fld id="{2826C964-5D15-4BFB-A5E3-9BC602952095}" type="slidenum">
              <a:rPr lang="en-US" sz="1200" b="0"/>
              <a:pPr algn="ctr" defTabSz="868363">
                <a:lnSpc>
                  <a:spcPct val="90000"/>
                </a:lnSpc>
                <a:defRPr/>
              </a:pPr>
              <a:t>‹#›</a:t>
            </a:fld>
            <a:endParaRPr lang="en-US" sz="1200" b="0"/>
          </a:p>
        </p:txBody>
      </p:sp>
    </p:spTree>
    <p:extLst>
      <p:ext uri="{BB962C8B-B14F-4D97-AF65-F5344CB8AC3E}">
        <p14:creationId xmlns:p14="http://schemas.microsoft.com/office/powerpoint/2010/main" val="646928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Times New Roman" pitchFamily="-1" charset="0"/>
              </a:defRPr>
            </a:lvl1pPr>
          </a:lstStyle>
          <a:p>
            <a:pPr>
              <a:defRPr/>
            </a:pPr>
            <a:fld id="{C5ACA9F4-BCEF-4EFA-9D81-051D593C1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49588" y="8710613"/>
            <a:ext cx="7572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312" tIns="44450" rIns="87312" bIns="44450">
            <a:spAutoFit/>
          </a:bodyPr>
          <a:lstStyle/>
          <a:p>
            <a:pPr algn="ctr" defTabSz="868363">
              <a:lnSpc>
                <a:spcPct val="90000"/>
              </a:lnSpc>
              <a:defRPr/>
            </a:pPr>
            <a:r>
              <a:rPr lang="en-US" sz="1200" b="0"/>
              <a:t>Page </a:t>
            </a:r>
            <a:fld id="{877EB295-0504-4A20-B07E-85415D96878F}" type="slidenum">
              <a:rPr lang="en-US" sz="1200" b="0"/>
              <a:pPr algn="ctr" defTabSz="868363">
                <a:lnSpc>
                  <a:spcPct val="90000"/>
                </a:lnSpc>
                <a:defRPr/>
              </a:pPr>
              <a:t>‹#›</a:t>
            </a:fld>
            <a:endParaRPr lang="en-US" sz="1200" b="0"/>
          </a:p>
        </p:txBody>
      </p:sp>
      <p:sp>
        <p:nvSpPr>
          <p:cNvPr id="10035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8363" y="692150"/>
            <a:ext cx="5122862" cy="341630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142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7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lnSpc>
        <a:spcPct val="87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87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87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87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DAD86-781B-4975-9CC7-BC5022AAE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68C59-144F-4244-9798-96A544149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609600"/>
            <a:ext cx="17907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609600"/>
            <a:ext cx="52197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38E32-DD2C-457C-BD39-9197F2493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62100" y="609600"/>
            <a:ext cx="7162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9C5D-0F44-4744-BAA8-5AB3B115C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95541-F911-4EC1-945D-6B176874C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BE106-5133-4DE3-83C1-A271D1C63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21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17726-70A1-4DE7-BF8A-9BC847C46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86467-4E90-48A2-8C5D-C9E1FCC04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2E6C7-8130-4367-8272-6196CD03A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713BB-CF1B-47B3-815A-F251933AA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6776A-CE43-45A6-BA4F-C8047552F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3E5D1-F75A-4C78-AD58-094385F0F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-1" charset="0"/>
              </a:defRPr>
            </a:lvl1pPr>
          </a:lstStyle>
          <a:p>
            <a:pPr>
              <a:defRPr/>
            </a:pPr>
            <a:fld id="{8A1C34C5-C260-4EC2-B6E6-A5BDB2350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6096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2100" y="1981200"/>
            <a:ext cx="716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rtl="0" eaLnBrk="0" fontAlgn="base" hangingPunct="0">
        <a:lnSpc>
          <a:spcPct val="87000"/>
        </a:lnSpc>
        <a:spcBef>
          <a:spcPct val="3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lnSpc>
          <a:spcPct val="87000"/>
        </a:lnSpc>
        <a:spcBef>
          <a:spcPct val="3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7000"/>
        </a:lnSpc>
        <a:spcBef>
          <a:spcPct val="3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lnSpc>
          <a:spcPct val="87000"/>
        </a:lnSpc>
        <a:spcBef>
          <a:spcPct val="30000"/>
        </a:spcBef>
        <a:spcAft>
          <a:spcPct val="0"/>
        </a:spcAft>
        <a:buChar char="•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000250" indent="-171450" algn="l" rtl="0" eaLnBrk="0" fontAlgn="base" hangingPunct="0">
        <a:lnSpc>
          <a:spcPct val="87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5pPr>
      <a:lvl6pPr marL="2457450" indent="-171450" algn="l" rtl="0" eaLnBrk="0" fontAlgn="base" hangingPunct="0">
        <a:lnSpc>
          <a:spcPct val="87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0" fontAlgn="base" hangingPunct="0">
        <a:lnSpc>
          <a:spcPct val="87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0" fontAlgn="base" hangingPunct="0">
        <a:lnSpc>
          <a:spcPct val="87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0" fontAlgn="base" hangingPunct="0">
        <a:lnSpc>
          <a:spcPct val="87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52400"/>
            <a:ext cx="7162800" cy="1143000"/>
          </a:xfrm>
        </p:spPr>
        <p:txBody>
          <a:bodyPr/>
          <a:lstStyle/>
          <a:p>
            <a:r>
              <a:rPr lang="en-US" sz="4800">
                <a:solidFill>
                  <a:srgbClr val="FFFF00"/>
                </a:solidFill>
                <a:ea typeface="ＭＳ Ｐゴシック" pitchFamily="-84" charset="-128"/>
              </a:rPr>
              <a:t>Case 3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24000"/>
            <a:ext cx="9296400" cy="4114800"/>
          </a:xfrm>
        </p:spPr>
        <p:txBody>
          <a:bodyPr/>
          <a:lstStyle/>
          <a:p>
            <a:r>
              <a:rPr lang="en-US" sz="3600" dirty="0"/>
              <a:t>A 58 year old female presented with an ill-defined mass on a screening mammogram.</a:t>
            </a:r>
          </a:p>
          <a:p>
            <a:r>
              <a:rPr lang="en-US" sz="3600" dirty="0"/>
              <a:t>A core needle biopsy showed “mucinous carcinoma”.</a:t>
            </a:r>
          </a:p>
          <a:p>
            <a:r>
              <a:rPr lang="en-US" sz="3600" dirty="0"/>
              <a:t>The images are from the subsequent surgical excision.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76200"/>
            <a:ext cx="8486775" cy="6656294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76200"/>
            <a:ext cx="8549640" cy="67056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3430575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76200"/>
            <a:ext cx="8549640" cy="67056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76200"/>
            <a:ext cx="8549640" cy="67056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7793669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SECONDARYMONITOR" val="True"/>
  <p:tag name="BULLETTYPE" val="3"/>
  <p:tag name="RESPCOUNTERSTYLE" val="-1"/>
  <p:tag name="INPUTSOURCE" val="1"/>
  <p:tag name="BACKUPSESSIONS" val="True"/>
  <p:tag name="REVIEWONLY" val="False"/>
  <p:tag name="PARTICIPANTSINLEADERBOARD" val="5"/>
  <p:tag name="BUBBLESIZEVISIBLE" val="True"/>
  <p:tag name="CUSTOMGRIDBACKCOLOR" val="-2830136"/>
  <p:tag name="CUSTOMCELLBACKCOLOR3" val="-268652"/>
  <p:tag name="DISPLAYDEVICENUMBER" val="True"/>
  <p:tag name="AUTOSIZEGRID" val="True"/>
  <p:tag name="CHARTCOLORS" val="0"/>
  <p:tag name="MULTIRESPDIVISOR" val="1"/>
  <p:tag name="CORRECTPOINTVALUE" val="100"/>
  <p:tag name="ADDINALWAYSLOADED" val="False"/>
  <p:tag name="TPVERSION" val="2006"/>
  <p:tag name="DEFAULTPORT" val="1001"/>
  <p:tag name="COUNTDOWNSTYLE" val="-1"/>
  <p:tag name="USEENTERPRISEMANAGER" val="False"/>
  <p:tag name="CHARTVALUEFORMAT" val="0%"/>
  <p:tag name="STDCHART" val="1"/>
  <p:tag name="BUBBLEVALUEFORMAT" val="0.0"/>
  <p:tag name="CUSTOMCELLBACKCOLOR1" val="-657956"/>
  <p:tag name="DISPLAYNAME" val="True"/>
  <p:tag name="GRIDSIZE" val="{Width=800, Height=600}"/>
  <p:tag name="RESETCHARTS" val="True"/>
  <p:tag name="ALLOWUSERFEEDBACK" val="True"/>
  <p:tag name="ZEROBASED" val="False"/>
  <p:tag name="EXPANDSHOWBAR" val="True"/>
  <p:tag name="ANSWERNOWTEXT" val="Answer Now"/>
  <p:tag name="NUMRESPONSES" val="1"/>
  <p:tag name="ROTATIONINTERVAL" val="2"/>
  <p:tag name="BUBBLENAMEVISIBLE" val="True"/>
  <p:tag name="CUSTOMCELLBACKCOLOR2" val="-13395457"/>
  <p:tag name="GRIDOPACITY" val="90"/>
  <p:tag name="CHARTLABELS" val="0"/>
  <p:tag name="INCORRECTPOINTVALUE" val="0"/>
  <p:tag name="CHARTSCALE" val="True"/>
  <p:tag name="ANSWERNOWSTYLE" val="-1"/>
  <p:tag name="ALLOWDUPLICATES" val="False"/>
  <p:tag name="TEAMSINLEADERBOARD" val="5"/>
  <p:tag name="CUSTOMCELLFORECOLOR" val="-16777216"/>
  <p:tag name="GRIDROTATIONINTERVAL" val="2"/>
  <p:tag name="PARTLISTDEFAULT" val="0"/>
  <p:tag name="AUTOADJUSTPARTRANGE" val="True"/>
  <p:tag name="RESPCOUNTERFORMAT" val="0"/>
  <p:tag name="AUTOADVANCE" val="False"/>
  <p:tag name="DEFAULTNUMTEAMS" val="5"/>
  <p:tag name="GRIDPOSITION" val="1"/>
  <p:tag name="REALTIMEBACKUP" val="False"/>
  <p:tag name="REQUIREPASSWORD" val="False"/>
  <p:tag name="AUTOUPDATEALIASES" val="True"/>
  <p:tag name="USESCHEMECOLORS" val="True"/>
  <p:tag name="INCLUDEPPT" val="True"/>
  <p:tag name="RESPTABLESTYLE" val="-1"/>
  <p:tag name="BUBBLEGROUPING" val="3"/>
  <p:tag name="INCLUDENONRESPONDERS" val="False"/>
  <p:tag name="COUNTDOWNSECONDS" val="10"/>
  <p:tag name="DISPLAYDEVICEID" val="True"/>
  <p:tag name="ENABLEPRESENTERVPAD" val="False"/>
  <p:tag name="POLLINGCYCLE" val="2"/>
  <p:tag name="MAXRESPONDERS" val="5"/>
  <p:tag name="BACKUPMAINTENANCE" val="7"/>
  <p:tag name="CUSTOMCELLBACKCOLOR4" val="-8355712"/>
  <p:tag name="SHOWBARVISIBLE" val="True"/>
  <p:tag name="REALTIMEBACKUPPATH" val="(None)"/>
  <p:tag name="DELIMITERS" val="3.1"/>
</p:tagLst>
</file>

<file path=ppt/theme/theme1.xml><?xml version="1.0" encoding="utf-8"?>
<a:theme xmlns:a="http://schemas.openxmlformats.org/drawingml/2006/main" name="Slides">
  <a:themeElements>
    <a:clrScheme name="">
      <a:dk1>
        <a:srgbClr val="919191"/>
      </a:dk1>
      <a:lt1>
        <a:srgbClr val="FFFFFF"/>
      </a:lt1>
      <a:dk2>
        <a:srgbClr val="081D58"/>
      </a:dk2>
      <a:lt2>
        <a:srgbClr val="FAFD00"/>
      </a:lt2>
      <a:accent1>
        <a:srgbClr val="618FFD"/>
      </a:accent1>
      <a:accent2>
        <a:srgbClr val="00AE00"/>
      </a:accent2>
      <a:accent3>
        <a:srgbClr val="AAABB4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1939</TotalTime>
  <Pages>45</Pages>
  <Words>35</Words>
  <Application>Microsoft Office PowerPoint</Application>
  <PresentationFormat>35mm Slides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ＭＳ Ｐゴシック</vt:lpstr>
      <vt:lpstr>Arial</vt:lpstr>
      <vt:lpstr>Times New Roman</vt:lpstr>
      <vt:lpstr>Slides</vt:lpstr>
      <vt:lpstr>Case 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Mammographic vs Pathologic Size: Update (Holland, 1994)</dc:title>
  <dc:creator>Seymour Rosen</dc:creator>
  <cp:lastModifiedBy>Schnitt, Stuart J.,M.D.</cp:lastModifiedBy>
  <cp:revision>520</cp:revision>
  <cp:lastPrinted>1996-01-29T08:12:10Z</cp:lastPrinted>
  <dcterms:created xsi:type="dcterms:W3CDTF">2015-05-11T21:16:41Z</dcterms:created>
  <dcterms:modified xsi:type="dcterms:W3CDTF">2018-01-23T15:57:12Z</dcterms:modified>
</cp:coreProperties>
</file>